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emf" ContentType="image/x-emf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27"/>
  </p:notesMasterIdLst>
  <p:sldIdLst>
    <p:sldId id="256" r:id="rId2"/>
    <p:sldId id="257" r:id="rId3"/>
    <p:sldId id="258" r:id="rId4"/>
    <p:sldId id="308" r:id="rId5"/>
    <p:sldId id="302" r:id="rId6"/>
    <p:sldId id="303" r:id="rId7"/>
    <p:sldId id="304" r:id="rId8"/>
    <p:sldId id="305" r:id="rId9"/>
    <p:sldId id="306" r:id="rId10"/>
    <p:sldId id="309" r:id="rId11"/>
    <p:sldId id="310" r:id="rId12"/>
    <p:sldId id="277" r:id="rId13"/>
    <p:sldId id="278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62" r:id="rId22"/>
    <p:sldId id="307" r:id="rId23"/>
    <p:sldId id="281" r:id="rId24"/>
    <p:sldId id="290" r:id="rId25"/>
    <p:sldId id="271" r:id="rId2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r" defTabSz="914400" rtl="1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r" defTabSz="914400" rtl="1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r" defTabSz="914400" rtl="1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r" defTabSz="914400" rtl="1" eaLnBrk="1" latinLnBrk="0" hangingPunct="1">
      <a:defRPr sz="24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9027" autoAdjust="0"/>
    <p:restoredTop sz="92712" autoAdjust="0"/>
  </p:normalViewPr>
  <p:slideViewPr>
    <p:cSldViewPr>
      <p:cViewPr>
        <p:scale>
          <a:sx n="100" d="100"/>
          <a:sy n="100" d="100"/>
        </p:scale>
        <p:origin x="-546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Relationship Id="rId4" Type="http://schemas.openxmlformats.org/officeDocument/2006/relationships/image" Target="../media/image1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image" Target="../media/image18.emf"/><Relationship Id="rId7" Type="http://schemas.openxmlformats.org/officeDocument/2006/relationships/image" Target="../media/image22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6" Type="http://schemas.openxmlformats.org/officeDocument/2006/relationships/image" Target="../media/image21.emf"/><Relationship Id="rId5" Type="http://schemas.openxmlformats.org/officeDocument/2006/relationships/image" Target="../media/image20.emf"/><Relationship Id="rId10" Type="http://schemas.openxmlformats.org/officeDocument/2006/relationships/image" Target="../media/image25.emf"/><Relationship Id="rId4" Type="http://schemas.openxmlformats.org/officeDocument/2006/relationships/image" Target="../media/image19.emf"/><Relationship Id="rId9" Type="http://schemas.openxmlformats.org/officeDocument/2006/relationships/image" Target="../media/image2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7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media/image1.wmf>
</file>

<file path=ppt/media/image15.jpeg>
</file>

<file path=ppt/media/image26.png>
</file>

<file path=ppt/media/image28.png>
</file>

<file path=ppt/media/image29.png>
</file>

<file path=ppt/media/image3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rtl="0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rtl="0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8" name="Rectangle 4"/>
          <p:cNvSpPr>
            <a:spLocks noGrp="1" noRo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63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63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>
              <a:spcBef>
                <a:spcPct val="0"/>
              </a:spcBef>
              <a:buClrTx/>
              <a:buSzTx/>
              <a:buFontTx/>
              <a:buNone/>
              <a:defRPr sz="1200"/>
            </a:lvl1pPr>
          </a:lstStyle>
          <a:p>
            <a:pPr>
              <a:defRPr/>
            </a:pPr>
            <a:fld id="{D1699A19-063B-46FF-B83C-A010541F4619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C108BC5-013A-4D48-8BC7-0391BF5F6B08}" type="slidenum">
              <a:rPr lang="he-IL" smtClean="0"/>
              <a:pPr/>
              <a:t>1</a:t>
            </a:fld>
            <a:endParaRPr lang="en-US" smtClean="0"/>
          </a:p>
        </p:txBody>
      </p:sp>
      <p:sp>
        <p:nvSpPr>
          <p:cNvPr id="18434" name="Rectangle 2"/>
          <p:cNvSpPr>
            <a:spLocks noGrp="1"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Good afternoon. </a:t>
            </a:r>
          </a:p>
          <a:p>
            <a:pPr eaLnBrk="1" hangingPunct="1"/>
            <a:r>
              <a:rPr lang="en-US" smtClean="0"/>
              <a:t>My name is Michael Borokhovich, I'm a Master degree student at the Ben Gurion University in Israel. </a:t>
            </a:r>
          </a:p>
          <a:p>
            <a:pPr eaLnBrk="1" hangingPunct="1"/>
            <a:r>
              <a:rPr lang="en-US" smtClean="0"/>
              <a:t> </a:t>
            </a:r>
          </a:p>
          <a:p>
            <a:pPr eaLnBrk="1" hangingPunct="1"/>
            <a:r>
              <a:rPr lang="en-US" smtClean="0"/>
              <a:t>I'm going to present a paper that I wrote with Dr. Chen Avin and Dr. Arie Goldfel. </a:t>
            </a:r>
          </a:p>
          <a:p>
            <a:pPr eaLnBrk="1" hangingPunct="1"/>
            <a:r>
              <a:rPr lang="en-US" smtClean="0"/>
              <a:t> </a:t>
            </a:r>
          </a:p>
          <a:p>
            <a:pPr eaLnBrk="1" hangingPunct="1"/>
            <a:r>
              <a:rPr lang="en-US" smtClean="0"/>
              <a:t>Our paper describes the case study of developing, deploying and exploiting a virtual computer networks laboratory. </a:t>
            </a:r>
          </a:p>
          <a:p>
            <a:pPr eaLnBrk="1" hangingPunct="1"/>
            <a:r>
              <a:rPr lang="en-US" smtClean="0"/>
              <a:t> </a:t>
            </a:r>
          </a:p>
          <a:p>
            <a:pPr eaLnBrk="1" hangingPunct="1"/>
            <a:r>
              <a:rPr lang="en-US" smtClean="0"/>
              <a:t>Such a laboratory can be used for teaching Computer Networks and Network Programming courses.</a:t>
            </a:r>
          </a:p>
          <a:p>
            <a:pPr eaLnBrk="1" hangingPunct="1"/>
            <a:r>
              <a:rPr lang="en-US" smtClean="0"/>
              <a:t> </a:t>
            </a:r>
          </a:p>
          <a:p>
            <a:pPr eaLnBrk="1" hangingPunct="1"/>
            <a:r>
              <a:rPr lang="en-US" smtClean="0"/>
              <a:t>The main contribution of our work is providing an example of using virtualization to create an excellent learning facility along with saving costs, space, and energy.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E959536-8FA6-4EED-AD79-882D619AEA06}" type="slidenum">
              <a:rPr lang="he-IL" smtClean="0"/>
              <a:pPr/>
              <a:t>3</a:t>
            </a:fld>
            <a:endParaRPr lang="en-US" smtClean="0"/>
          </a:p>
        </p:txBody>
      </p:sp>
      <p:sp>
        <p:nvSpPr>
          <p:cNvPr id="52226" name="Rectangle 2"/>
          <p:cNvSpPr>
            <a:spLocks noGrp="1"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So, why do we need a computer networks laboratory.</a:t>
            </a:r>
          </a:p>
          <a:p>
            <a:pPr eaLnBrk="1" hangingPunct="1"/>
            <a:r>
              <a:rPr lang="en-US" smtClean="0"/>
              <a:t>We want to learn how do computers exchange the information in the internet, how the routers on the way know the routes to the destination. </a:t>
            </a:r>
          </a:p>
          <a:p>
            <a:pPr eaLnBrk="1" hangingPunct="1"/>
            <a:r>
              <a:rPr lang="en-US" smtClean="0"/>
              <a:t>We want to learn how to configure those routers and computers to allow them to communicate. In addition we want to measure information rates and many other important papameters.</a:t>
            </a:r>
          </a:p>
          <a:p>
            <a:pPr eaLnBrk="1" hangingPunct="1"/>
            <a:endParaRPr lang="en-US" smtClean="0"/>
          </a:p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Rectangle 2"/>
          <p:cNvSpPr>
            <a:spLocks noGrp="1"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76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/>
              <a:t>Before each lab session – assignment document with instructions</a:t>
            </a:r>
          </a:p>
          <a:p>
            <a:r>
              <a:rPr lang="en-US" smtClean="0"/>
              <a:t>Capture messages (investigate message fields)</a:t>
            </a:r>
          </a:p>
          <a:p>
            <a:r>
              <a:rPr lang="en-US" smtClean="0"/>
              <a:t>Take measurements (time…)</a:t>
            </a:r>
          </a:p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6BCD4E09-62E6-4D76-813E-4CF637580F1D}" type="slidenum">
              <a:rPr lang="he-IL" sz="1200"/>
              <a:pPr algn="r"/>
              <a:t>11</a:t>
            </a:fld>
            <a:endParaRPr lang="en-US" sz="1200"/>
          </a:p>
        </p:txBody>
      </p:sp>
      <p:sp>
        <p:nvSpPr>
          <p:cNvPr id="160771" name="Rectangle 2"/>
          <p:cNvSpPr>
            <a:spLocks noGrp="1"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0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smtClean="0"/>
              <a:t>Increase utilization</a:t>
            </a:r>
          </a:p>
          <a:p>
            <a:pPr eaLnBrk="1" hangingPunct="1"/>
            <a:r>
              <a:rPr lang="en-US" smtClean="0"/>
              <a:t>Lower number of physical servers </a:t>
            </a:r>
          </a:p>
          <a:p>
            <a:pPr lvl="1" eaLnBrk="1" hangingPunct="1"/>
            <a:r>
              <a:rPr lang="en-US" smtClean="0"/>
              <a:t>reduce hardware maintenance costs and the energy saving </a:t>
            </a:r>
          </a:p>
          <a:p>
            <a:pPr eaLnBrk="1" hangingPunct="1"/>
            <a:r>
              <a:rPr lang="en-US" smtClean="0"/>
              <a:t>Isolation</a:t>
            </a:r>
          </a:p>
          <a:p>
            <a:pPr lvl="1" eaLnBrk="1" hangingPunct="1"/>
            <a:r>
              <a:rPr lang="en-US" smtClean="0"/>
              <a:t>prevent one application from impacting another. If we want to isolate some applications (or just test some unstable application), we can easily run them on different virtual machines</a:t>
            </a:r>
          </a:p>
          <a:p>
            <a:pPr eaLnBrk="1" hangingPunct="1"/>
            <a:r>
              <a:rPr lang="en-US" smtClean="0"/>
              <a:t>Virtual machine can be easily duplicated </a:t>
            </a:r>
          </a:p>
          <a:p>
            <a:pPr lvl="1" eaLnBrk="1" hangingPunct="1"/>
            <a:r>
              <a:rPr lang="en-US" smtClean="0"/>
              <a:t>speed up server deployment</a:t>
            </a:r>
          </a:p>
          <a:p>
            <a:pPr eaLnBrk="1" hangingPunct="1"/>
            <a:r>
              <a:rPr lang="en-US" smtClean="0"/>
              <a:t>Different operating systems on a single physical machine</a:t>
            </a:r>
          </a:p>
          <a:p>
            <a:pPr lvl="1" eaLnBrk="1" hangingPunct="1"/>
            <a:r>
              <a:rPr lang="en-US" smtClean="0"/>
              <a:t>Linux, Windows,...</a:t>
            </a:r>
          </a:p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5867400" cy="6858000"/>
            <a:chOff x="0" y="0"/>
            <a:chExt cx="3696" cy="4320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2880" cy="4320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kumimoji="1" lang="en-US">
                <a:latin typeface="Times New Roman" pitchFamily="18" charset="0"/>
              </a:endParaRPr>
            </a:p>
          </p:txBody>
        </p:sp>
        <p:sp>
          <p:nvSpPr>
            <p:cNvPr id="6" name="AutoShape 4"/>
            <p:cNvSpPr>
              <a:spLocks noChangeArrowheads="1"/>
            </p:cNvSpPr>
            <p:nvPr/>
          </p:nvSpPr>
          <p:spPr bwMode="white">
            <a:xfrm>
              <a:off x="432" y="624"/>
              <a:ext cx="3264" cy="120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kumimoji="1" lang="en-US">
                <a:latin typeface="Times New Roman" pitchFamily="18" charset="0"/>
              </a:endParaRPr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3632200" y="4889500"/>
            <a:ext cx="4876800" cy="319088"/>
            <a:chOff x="2288" y="3080"/>
            <a:chExt cx="3072" cy="201"/>
          </a:xfrm>
        </p:grpSpPr>
        <p:sp>
          <p:nvSpPr>
            <p:cNvPr id="8" name="AutoShape 6"/>
            <p:cNvSpPr>
              <a:spLocks noChangeArrowheads="1"/>
            </p:cNvSpPr>
            <p:nvPr/>
          </p:nvSpPr>
          <p:spPr bwMode="auto">
            <a:xfrm flipH="1">
              <a:off x="2288" y="3080"/>
              <a:ext cx="2914" cy="200"/>
            </a:xfrm>
            <a:prstGeom prst="roundRect">
              <a:avLst>
                <a:gd name="adj" fmla="val 0"/>
              </a:avLst>
            </a:prstGeom>
            <a:solidFill>
              <a:schemeClr val="hlink"/>
            </a:solidFill>
            <a:ln w="9525">
              <a:noFill/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  <a:buClr>
                  <a:schemeClr val="tx1"/>
                </a:buClr>
                <a:buSzPct val="75000"/>
                <a:buFont typeface="Wingdings" pitchFamily="2" charset="2"/>
                <a:buChar char="l"/>
                <a:defRPr/>
              </a:pPr>
              <a:endParaRPr lang="en-US"/>
            </a:p>
          </p:txBody>
        </p:sp>
        <p:sp>
          <p:nvSpPr>
            <p:cNvPr id="9" name="AutoShape 7"/>
            <p:cNvSpPr>
              <a:spLocks noChangeArrowheads="1"/>
            </p:cNvSpPr>
            <p:nvPr/>
          </p:nvSpPr>
          <p:spPr bwMode="auto">
            <a:xfrm>
              <a:off x="5196" y="3080"/>
              <a:ext cx="164" cy="201"/>
            </a:xfrm>
            <a:prstGeom prst="flowChartDelay">
              <a:avLst/>
            </a:prstGeom>
            <a:solidFill>
              <a:schemeClr val="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algn="ctr">
                <a:spcBef>
                  <a:spcPct val="20000"/>
                </a:spcBef>
                <a:buClr>
                  <a:schemeClr val="tx1"/>
                </a:buClr>
                <a:buSzPct val="75000"/>
                <a:buFont typeface="Wingdings" pitchFamily="2" charset="2"/>
                <a:buChar char="l"/>
                <a:defRPr/>
              </a:pPr>
              <a:endParaRPr lang="en-US"/>
            </a:p>
          </p:txBody>
        </p:sp>
      </p:grpSp>
      <p:sp>
        <p:nvSpPr>
          <p:cNvPr id="49160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4673600" y="2927350"/>
            <a:ext cx="4013200" cy="1822450"/>
          </a:xfrm>
        </p:spPr>
        <p:txBody>
          <a:bodyPr anchor="b"/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9164" name="AutoShape 12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990600"/>
            <a:ext cx="8229600" cy="1905000"/>
          </a:xfrm>
          <a:prstGeom prst="roundRect">
            <a:avLst>
              <a:gd name="adj" fmla="val 50000"/>
            </a:avLst>
          </a:prstGeo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Rectangle 9"/>
          <p:cNvSpPr>
            <a:spLocks noGrp="1" noChangeArrowheads="1"/>
          </p:cNvSpPr>
          <p:nvPr>
            <p:ph type="dt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10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" name="Rectangle 11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6200" y="6248400"/>
            <a:ext cx="587375" cy="488950"/>
          </a:xfrm>
        </p:spPr>
        <p:txBody>
          <a:bodyPr anchorCtr="0"/>
          <a:lstStyle>
            <a:lvl1pPr>
              <a:defRPr/>
            </a:lvl1pPr>
          </a:lstStyle>
          <a:p>
            <a:pPr>
              <a:defRPr/>
            </a:pPr>
            <a:fld id="{CC601F7B-6150-4438-B86D-63E91A1EE38C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C23120-FA2D-423E-8DFB-543276A74BBF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5600" y="762000"/>
            <a:ext cx="1981200" cy="53244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762000"/>
            <a:ext cx="5791200" cy="53244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66AB70-DEBA-44B2-B64E-976F412F2440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362200"/>
            <a:ext cx="3770312" cy="3724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4EF67F-5193-4D21-9DD9-1554848D92E3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60913" y="2362200"/>
            <a:ext cx="3770312" cy="1785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60913" y="4300538"/>
            <a:ext cx="3770312" cy="1785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6BC415-92DA-40E2-862A-1E7C3D4D9FB0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762000"/>
            <a:ext cx="7924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760913" y="2362200"/>
            <a:ext cx="3770312" cy="17859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760913" y="4300538"/>
            <a:ext cx="3770312" cy="1785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FDF823-FD8C-4564-B4B6-389C0E704B95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C22EBC-F104-443E-A31D-6638A7A335D6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1E7E22-B960-4EE1-AE75-740B2C96555C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362200"/>
            <a:ext cx="3770313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60913" y="2362200"/>
            <a:ext cx="3770312" cy="37242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B5E27C-3A0F-436C-A298-A5CB9CA78541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6A2FA4B-8B87-438B-B512-F06FEDC7D893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3D9878-CD97-4FA8-B343-A74718DE8136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3CF689-55D8-48CA-AD00-CA35D0C88CD8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0460F1-B234-460B-8F6F-39AD4419E5FA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E242EDC-0055-45A4-936E-8AE316F75EB2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/>
          <p:cNvGrpSpPr>
            <a:grpSpLocks/>
          </p:cNvGrpSpPr>
          <p:nvPr/>
        </p:nvGrpSpPr>
        <p:grpSpPr bwMode="auto">
          <a:xfrm>
            <a:off x="0" y="0"/>
            <a:ext cx="7620000" cy="6858000"/>
            <a:chOff x="0" y="0"/>
            <a:chExt cx="4800" cy="4320"/>
          </a:xfrm>
        </p:grpSpPr>
        <p:grpSp>
          <p:nvGrpSpPr>
            <p:cNvPr id="1032" name="Group 3"/>
            <p:cNvGrpSpPr>
              <a:grpSpLocks/>
            </p:cNvGrpSpPr>
            <p:nvPr userDrawn="1"/>
          </p:nvGrpSpPr>
          <p:grpSpPr bwMode="auto">
            <a:xfrm>
              <a:off x="0" y="0"/>
              <a:ext cx="2016" cy="4320"/>
              <a:chOff x="0" y="0"/>
              <a:chExt cx="2016" cy="4320"/>
            </a:xfrm>
          </p:grpSpPr>
          <p:sp>
            <p:nvSpPr>
              <p:cNvPr id="48132" name="Rectangle 4"/>
              <p:cNvSpPr>
                <a:spLocks noChangeArrowheads="1"/>
              </p:cNvSpPr>
              <p:nvPr userDrawn="1"/>
            </p:nvSpPr>
            <p:spPr bwMode="auto">
              <a:xfrm>
                <a:off x="0" y="0"/>
                <a:ext cx="480" cy="4320"/>
              </a:xfrm>
              <a:prstGeom prst="rect">
                <a:avLst/>
              </a:prstGeom>
              <a:solidFill>
                <a:schemeClr val="accent2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spcBef>
                    <a:spcPct val="20000"/>
                  </a:spcBef>
                  <a:buClr>
                    <a:schemeClr val="tx1"/>
                  </a:buClr>
                  <a:buSzPct val="75000"/>
                  <a:buFont typeface="Wingdings" pitchFamily="2" charset="2"/>
                  <a:buChar char="l"/>
                  <a:defRPr/>
                </a:pPr>
                <a:endParaRPr lang="en-US"/>
              </a:p>
            </p:txBody>
          </p:sp>
          <p:sp>
            <p:nvSpPr>
              <p:cNvPr id="48133" name="Freeform 5"/>
              <p:cNvSpPr>
                <a:spLocks/>
              </p:cNvSpPr>
              <p:nvPr userDrawn="1"/>
            </p:nvSpPr>
            <p:spPr bwMode="auto">
              <a:xfrm>
                <a:off x="288" y="0"/>
                <a:ext cx="1728" cy="735"/>
              </a:xfrm>
              <a:custGeom>
                <a:avLst/>
                <a:gdLst/>
                <a:ahLst/>
                <a:cxnLst>
                  <a:cxn ang="0">
                    <a:pos x="1728" y="0"/>
                  </a:cxn>
                  <a:cxn ang="0">
                    <a:pos x="1728" y="480"/>
                  </a:cxn>
                  <a:cxn ang="0">
                    <a:pos x="380" y="482"/>
                  </a:cxn>
                  <a:cxn ang="0">
                    <a:pos x="354" y="480"/>
                  </a:cxn>
                  <a:cxn ang="0">
                    <a:pos x="308" y="489"/>
                  </a:cxn>
                  <a:cxn ang="0">
                    <a:pos x="246" y="531"/>
                  </a:cxn>
                  <a:cxn ang="0">
                    <a:pos x="206" y="597"/>
                  </a:cxn>
                  <a:cxn ang="0">
                    <a:pos x="192" y="666"/>
                  </a:cxn>
                  <a:cxn ang="0">
                    <a:pos x="192" y="735"/>
                  </a:cxn>
                  <a:cxn ang="0">
                    <a:pos x="0" y="735"/>
                  </a:cxn>
                  <a:cxn ang="0">
                    <a:pos x="0" y="480"/>
                  </a:cxn>
                  <a:cxn ang="0">
                    <a:pos x="0" y="0"/>
                  </a:cxn>
                  <a:cxn ang="0">
                    <a:pos x="1728" y="0"/>
                  </a:cxn>
                </a:cxnLst>
                <a:rect l="0" t="0" r="r" b="b"/>
                <a:pathLst>
                  <a:path w="1728" h="735">
                    <a:moveTo>
                      <a:pt x="1728" y="0"/>
                    </a:moveTo>
                    <a:lnTo>
                      <a:pt x="1728" y="480"/>
                    </a:lnTo>
                    <a:lnTo>
                      <a:pt x="380" y="482"/>
                    </a:lnTo>
                    <a:lnTo>
                      <a:pt x="354" y="480"/>
                    </a:lnTo>
                    <a:lnTo>
                      <a:pt x="308" y="489"/>
                    </a:lnTo>
                    <a:cubicBezTo>
                      <a:pt x="290" y="498"/>
                      <a:pt x="263" y="513"/>
                      <a:pt x="246" y="531"/>
                    </a:cubicBezTo>
                    <a:cubicBezTo>
                      <a:pt x="229" y="549"/>
                      <a:pt x="215" y="574"/>
                      <a:pt x="206" y="597"/>
                    </a:cubicBezTo>
                    <a:cubicBezTo>
                      <a:pt x="197" y="620"/>
                      <a:pt x="194" y="643"/>
                      <a:pt x="192" y="666"/>
                    </a:cubicBezTo>
                    <a:lnTo>
                      <a:pt x="192" y="735"/>
                    </a:lnTo>
                    <a:lnTo>
                      <a:pt x="0" y="735"/>
                    </a:lnTo>
                    <a:lnTo>
                      <a:pt x="0" y="480"/>
                    </a:lnTo>
                    <a:lnTo>
                      <a:pt x="0" y="0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9525" cap="flat" cmpd="sng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wrap="none"/>
              <a:lstStyle/>
              <a:p>
                <a:pPr algn="ctr">
                  <a:spcBef>
                    <a:spcPct val="20000"/>
                  </a:spcBef>
                  <a:buClr>
                    <a:schemeClr val="tx1"/>
                  </a:buClr>
                  <a:buSzPct val="75000"/>
                  <a:buFont typeface="Wingdings" pitchFamily="2" charset="2"/>
                  <a:buChar char="l"/>
                  <a:defRPr/>
                </a:pPr>
                <a:endParaRPr lang="en-US"/>
              </a:p>
            </p:txBody>
          </p:sp>
        </p:grpSp>
        <p:grpSp>
          <p:nvGrpSpPr>
            <p:cNvPr id="1033" name="Group 6"/>
            <p:cNvGrpSpPr>
              <a:grpSpLocks/>
            </p:cNvGrpSpPr>
            <p:nvPr/>
          </p:nvGrpSpPr>
          <p:grpSpPr bwMode="auto">
            <a:xfrm>
              <a:off x="144" y="1248"/>
              <a:ext cx="4656" cy="201"/>
              <a:chOff x="144" y="1248"/>
              <a:chExt cx="4656" cy="201"/>
            </a:xfrm>
          </p:grpSpPr>
          <p:sp>
            <p:nvSpPr>
              <p:cNvPr id="48135" name="AutoShape 7"/>
              <p:cNvSpPr>
                <a:spLocks noChangeArrowheads="1"/>
              </p:cNvSpPr>
              <p:nvPr/>
            </p:nvSpPr>
            <p:spPr bwMode="auto">
              <a:xfrm>
                <a:off x="384" y="1248"/>
                <a:ext cx="4416" cy="200"/>
              </a:xfrm>
              <a:prstGeom prst="roundRect">
                <a:avLst>
                  <a:gd name="adj" fmla="val 0"/>
                </a:avLst>
              </a:prstGeom>
              <a:solidFill>
                <a:schemeClr val="hlink"/>
              </a:solidFill>
              <a:ln w="9525">
                <a:noFill/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spcBef>
                    <a:spcPct val="20000"/>
                  </a:spcBef>
                  <a:buClr>
                    <a:schemeClr val="tx1"/>
                  </a:buClr>
                  <a:buSzPct val="75000"/>
                  <a:buFont typeface="Wingdings" pitchFamily="2" charset="2"/>
                  <a:buChar char="l"/>
                  <a:defRPr/>
                </a:pPr>
                <a:endParaRPr lang="en-US"/>
              </a:p>
            </p:txBody>
          </p:sp>
          <p:sp>
            <p:nvSpPr>
              <p:cNvPr id="48136" name="AutoShape 8"/>
              <p:cNvSpPr>
                <a:spLocks noChangeArrowheads="1"/>
              </p:cNvSpPr>
              <p:nvPr/>
            </p:nvSpPr>
            <p:spPr bwMode="auto">
              <a:xfrm flipH="1">
                <a:off x="144" y="1248"/>
                <a:ext cx="248" cy="201"/>
              </a:xfrm>
              <a:prstGeom prst="flowChartDelay">
                <a:avLst/>
              </a:prstGeom>
              <a:solidFill>
                <a:schemeClr val="hlink"/>
              </a:solidFill>
              <a:ln w="9525">
                <a:noFill/>
                <a:miter lim="800000"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>
                  <a:spcBef>
                    <a:spcPct val="20000"/>
                  </a:spcBef>
                  <a:buClr>
                    <a:schemeClr val="tx1"/>
                  </a:buClr>
                  <a:buSzPct val="75000"/>
                  <a:buFont typeface="Wingdings" pitchFamily="2" charset="2"/>
                  <a:buChar char="l"/>
                  <a:defRPr/>
                </a:pPr>
                <a:endParaRPr lang="en-US"/>
              </a:p>
            </p:txBody>
          </p:sp>
        </p:grpSp>
      </p:grpSp>
      <p:sp>
        <p:nvSpPr>
          <p:cNvPr id="1027" name="AutoShape 9"/>
          <p:cNvSpPr>
            <a:spLocks noGrp="1" noChangeArrowheads="1"/>
          </p:cNvSpPr>
          <p:nvPr>
            <p:ph type="title"/>
          </p:nvPr>
        </p:nvSpPr>
        <p:spPr bwMode="auto">
          <a:xfrm>
            <a:off x="762000" y="762000"/>
            <a:ext cx="7924800" cy="1143000"/>
          </a:xfrm>
          <a:prstGeom prst="roundRect">
            <a:avLst>
              <a:gd name="adj" fmla="val 21667"/>
            </a:avLst>
          </a:prstGeom>
          <a:noFill/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2362200"/>
            <a:ext cx="7693025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8139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438400" y="6248400"/>
            <a:ext cx="2130425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rtl="0">
              <a:spcBef>
                <a:spcPct val="0"/>
              </a:spcBef>
              <a:buClrTx/>
              <a:buSzTx/>
              <a:buFontTx/>
              <a:buNone/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40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791200" y="6248400"/>
            <a:ext cx="2897188" cy="474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rtl="0">
              <a:spcBef>
                <a:spcPct val="0"/>
              </a:spcBef>
              <a:buClrTx/>
              <a:buSzTx/>
              <a:buFontTx/>
              <a:buNone/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8141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1" compatLnSpc="1">
            <a:prstTxWarp prst="textNoShape">
              <a:avLst/>
            </a:prstTxWarp>
          </a:bodyPr>
          <a:lstStyle>
            <a:lvl1pPr algn="l" rtl="0">
              <a:spcBef>
                <a:spcPct val="0"/>
              </a:spcBef>
              <a:buClrTx/>
              <a:buSzTx/>
              <a:buFontTx/>
              <a:buNone/>
              <a:defRPr sz="2600" b="1"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85169FD9-A5F4-429F-8128-FF6A696A43AE}" type="slidenum">
              <a:rPr lang="ar-SA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5" r:id="rId2"/>
    <p:sldLayoutId id="2147483694" r:id="rId3"/>
    <p:sldLayoutId id="2147483693" r:id="rId4"/>
    <p:sldLayoutId id="2147483692" r:id="rId5"/>
    <p:sldLayoutId id="2147483691" r:id="rId6"/>
    <p:sldLayoutId id="2147483690" r:id="rId7"/>
    <p:sldLayoutId id="2147483689" r:id="rId8"/>
    <p:sldLayoutId id="2147483688" r:id="rId9"/>
    <p:sldLayoutId id="2147483687" r:id="rId10"/>
    <p:sldLayoutId id="2147483686" r:id="rId11"/>
    <p:sldLayoutId id="2147483685" r:id="rId12"/>
    <p:sldLayoutId id="2147483684" r:id="rId13"/>
    <p:sldLayoutId id="2147483683" r:id="rId14"/>
  </p:sldLayoutIdLst>
  <p:hf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6.bin"/><Relationship Id="rId5" Type="http://schemas.openxmlformats.org/officeDocument/2006/relationships/oleObject" Target="../embeddings/oleObject5.bin"/><Relationship Id="rId4" Type="http://schemas.openxmlformats.org/officeDocument/2006/relationships/oleObject" Target="../embeddings/oleObject4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oleObject" Target="../embeddings/oleObject7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6.png"/><Relationship Id="rId3" Type="http://schemas.openxmlformats.org/officeDocument/2006/relationships/oleObject" Target="../embeddings/oleObject8.bin"/><Relationship Id="rId7" Type="http://schemas.openxmlformats.org/officeDocument/2006/relationships/oleObject" Target="../embeddings/oleObject12.bin"/><Relationship Id="rId12" Type="http://schemas.openxmlformats.org/officeDocument/2006/relationships/oleObject" Target="../embeddings/oleObject17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1.bin"/><Relationship Id="rId11" Type="http://schemas.openxmlformats.org/officeDocument/2006/relationships/oleObject" Target="../embeddings/oleObject16.bin"/><Relationship Id="rId5" Type="http://schemas.openxmlformats.org/officeDocument/2006/relationships/oleObject" Target="../embeddings/oleObject10.bin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9.bin"/><Relationship Id="rId9" Type="http://schemas.openxmlformats.org/officeDocument/2006/relationships/oleObject" Target="../embeddings/oleObject1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oleObject" Target="../embeddings/oleObject18.bin"/><Relationship Id="rId4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31.png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2.bin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1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CE316EE-754A-4CD5-B885-E7A01BA190AF}" type="slidenum">
              <a:rPr lang="he-IL" smtClean="0"/>
              <a:pPr/>
              <a:t>1</a:t>
            </a:fld>
            <a:endParaRPr lang="en-US" smtClean="0"/>
          </a:p>
        </p:txBody>
      </p:sp>
      <p:sp>
        <p:nvSpPr>
          <p:cNvPr id="17410" name="AutoShap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sz="3200" b="0" smtClean="0"/>
              <a:t>MASTERING (VIRTUAL) NETWORKS</a:t>
            </a:r>
            <a:br>
              <a:rPr lang="en-US" sz="3200" b="0" smtClean="0"/>
            </a:br>
            <a:r>
              <a:rPr lang="en-US" sz="3200" b="0" smtClean="0"/>
              <a:t>A Case Study of Virtualizing Internet Lab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48200" y="3276600"/>
            <a:ext cx="3048000" cy="1371600"/>
          </a:xfrm>
        </p:spPr>
        <p:txBody>
          <a:bodyPr/>
          <a:lstStyle/>
          <a:p>
            <a:pPr eaLnBrk="1" hangingPunct="1"/>
            <a:r>
              <a:rPr lang="en-US" sz="2400" smtClean="0"/>
              <a:t>Avin Chen</a:t>
            </a:r>
          </a:p>
          <a:p>
            <a:pPr eaLnBrk="1" hangingPunct="1"/>
            <a:r>
              <a:rPr lang="en-US" sz="2400" smtClean="0"/>
              <a:t>Borokhovich Michael </a:t>
            </a:r>
          </a:p>
          <a:p>
            <a:pPr eaLnBrk="1" hangingPunct="1"/>
            <a:r>
              <a:rPr lang="en-US" sz="2400" smtClean="0"/>
              <a:t>Goldfeld Arik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Virtualization</a:t>
            </a:r>
          </a:p>
        </p:txBody>
      </p:sp>
      <p:graphicFrame>
        <p:nvGraphicFramePr>
          <p:cNvPr id="88067" name="Object 3"/>
          <p:cNvGraphicFramePr>
            <a:graphicFrameLocks noChangeAspect="1"/>
          </p:cNvGraphicFramePr>
          <p:nvPr/>
        </p:nvGraphicFramePr>
        <p:xfrm>
          <a:off x="1344613" y="2344738"/>
          <a:ext cx="5160962" cy="1476375"/>
        </p:xfrm>
        <a:graphic>
          <a:graphicData uri="http://schemas.openxmlformats.org/presentationml/2006/ole">
            <p:oleObj spid="_x0000_s158723" name="Visio" r:id="rId3" imgW="7423372" imgH="2330749" progId="Visio.Drawing.11">
              <p:embed/>
            </p:oleObj>
          </a:graphicData>
        </a:graphic>
      </p:graphicFrame>
      <p:graphicFrame>
        <p:nvGraphicFramePr>
          <p:cNvPr id="88068" name="Object 4"/>
          <p:cNvGraphicFramePr>
            <a:graphicFrameLocks noChangeAspect="1"/>
          </p:cNvGraphicFramePr>
          <p:nvPr/>
        </p:nvGraphicFramePr>
        <p:xfrm>
          <a:off x="5454650" y="3962400"/>
          <a:ext cx="1830388" cy="2557463"/>
        </p:xfrm>
        <a:graphic>
          <a:graphicData uri="http://schemas.openxmlformats.org/presentationml/2006/ole">
            <p:oleObj spid="_x0000_s158724" name="Visio" r:id="rId4" imgW="5327142" imgH="7441692" progId="Visio.Drawing.11">
              <p:embed/>
            </p:oleObj>
          </a:graphicData>
        </a:graphic>
      </p:graphicFrame>
      <p:graphicFrame>
        <p:nvGraphicFramePr>
          <p:cNvPr id="88069" name="Object 5"/>
          <p:cNvGraphicFramePr>
            <a:graphicFrameLocks noChangeAspect="1"/>
          </p:cNvGraphicFramePr>
          <p:nvPr/>
        </p:nvGraphicFramePr>
        <p:xfrm>
          <a:off x="3657600" y="4572000"/>
          <a:ext cx="1579563" cy="931863"/>
        </p:xfrm>
        <a:graphic>
          <a:graphicData uri="http://schemas.openxmlformats.org/presentationml/2006/ole">
            <p:oleObj spid="_x0000_s158725" name="Visio" r:id="rId5" imgW="1579626" imgH="931545" progId="Visio.Drawing.11">
              <p:embed/>
            </p:oleObj>
          </a:graphicData>
        </a:graphic>
      </p:graphicFrame>
      <p:sp>
        <p:nvSpPr>
          <p:cNvPr id="158726" name="Rectangle 3"/>
          <p:cNvSpPr>
            <a:spLocks noChangeArrowheads="1"/>
          </p:cNvSpPr>
          <p:nvPr/>
        </p:nvSpPr>
        <p:spPr bwMode="auto">
          <a:xfrm>
            <a:off x="838200" y="2362200"/>
            <a:ext cx="6324600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One physical machine 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Many independent operating systems</a:t>
            </a:r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Operating system = Virtual machine</a:t>
            </a:r>
          </a:p>
        </p:txBody>
      </p:sp>
      <p:graphicFrame>
        <p:nvGraphicFramePr>
          <p:cNvPr id="158727" name="Object 7"/>
          <p:cNvGraphicFramePr>
            <a:graphicFrameLocks noChangeAspect="1"/>
          </p:cNvGraphicFramePr>
          <p:nvPr/>
        </p:nvGraphicFramePr>
        <p:xfrm>
          <a:off x="4154488" y="4541838"/>
          <a:ext cx="4837112" cy="2163762"/>
        </p:xfrm>
        <a:graphic>
          <a:graphicData uri="http://schemas.openxmlformats.org/presentationml/2006/ole">
            <p:oleObj spid="_x0000_s158727" name="Visio" r:id="rId6" imgW="4244046" imgH="1899062" progId="Visio.Drawing.11">
              <p:embed/>
            </p:oleObj>
          </a:graphicData>
        </a:graphic>
      </p:graphicFrame>
      <p:sp>
        <p:nvSpPr>
          <p:cNvPr id="158728" name="Rectangle 3"/>
          <p:cNvSpPr>
            <a:spLocks noChangeArrowheads="1"/>
          </p:cNvSpPr>
          <p:nvPr/>
        </p:nvSpPr>
        <p:spPr bwMode="auto">
          <a:xfrm>
            <a:off x="838200" y="3962400"/>
            <a:ext cx="38862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Virtualization Platforms: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Virtual PC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VMware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Xen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0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8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8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87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87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726" grpId="0"/>
      <p:bldP spid="1587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Slide Number Placeholder 7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A0C3FDF5-CA50-4595-99B0-238F0531DE8A}" type="slidenum">
              <a:rPr lang="he-IL" sz="2600" b="1">
                <a:solidFill>
                  <a:schemeClr val="bg1"/>
                </a:solidFill>
              </a:rPr>
              <a:pPr/>
              <a:t>11</a:t>
            </a:fld>
            <a:endParaRPr lang="en-US" sz="2600" b="1">
              <a:solidFill>
                <a:schemeClr val="bg1"/>
              </a:solidFill>
            </a:endParaRPr>
          </a:p>
        </p:txBody>
      </p:sp>
      <p:sp>
        <p:nvSpPr>
          <p:cNvPr id="159747" name="AutoShap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mtClean="0"/>
              <a:t>Virtualization Benefits</a:t>
            </a:r>
          </a:p>
        </p:txBody>
      </p:sp>
      <p:sp>
        <p:nvSpPr>
          <p:cNvPr id="88070" name="Text Box 6"/>
          <p:cNvSpPr txBox="1">
            <a:spLocks noChangeArrowheads="1"/>
          </p:cNvSpPr>
          <p:nvPr/>
        </p:nvSpPr>
        <p:spPr bwMode="auto">
          <a:xfrm>
            <a:off x="838200" y="2438400"/>
            <a:ext cx="32004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Increase utilization</a:t>
            </a:r>
          </a:p>
        </p:txBody>
      </p:sp>
      <p:sp>
        <p:nvSpPr>
          <p:cNvPr id="88071" name="Text Box 7"/>
          <p:cNvSpPr txBox="1">
            <a:spLocks noChangeArrowheads="1"/>
          </p:cNvSpPr>
          <p:nvPr/>
        </p:nvSpPr>
        <p:spPr bwMode="auto">
          <a:xfrm>
            <a:off x="838200" y="3276600"/>
            <a:ext cx="55626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Lower number of physical machines </a:t>
            </a:r>
          </a:p>
        </p:txBody>
      </p:sp>
      <p:sp>
        <p:nvSpPr>
          <p:cNvPr id="88072" name="Text Box 8"/>
          <p:cNvSpPr txBox="1">
            <a:spLocks noChangeArrowheads="1"/>
          </p:cNvSpPr>
          <p:nvPr/>
        </p:nvSpPr>
        <p:spPr bwMode="auto">
          <a:xfrm>
            <a:off x="838200" y="4953000"/>
            <a:ext cx="16764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Isolation</a:t>
            </a:r>
          </a:p>
        </p:txBody>
      </p:sp>
      <p:sp>
        <p:nvSpPr>
          <p:cNvPr id="88073" name="Text Box 9"/>
          <p:cNvSpPr txBox="1">
            <a:spLocks noChangeArrowheads="1"/>
          </p:cNvSpPr>
          <p:nvPr/>
        </p:nvSpPr>
        <p:spPr bwMode="auto">
          <a:xfrm>
            <a:off x="838200" y="4114800"/>
            <a:ext cx="42672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Simple management</a:t>
            </a:r>
          </a:p>
        </p:txBody>
      </p:sp>
      <p:sp>
        <p:nvSpPr>
          <p:cNvPr id="88074" name="Text Box 10"/>
          <p:cNvSpPr txBox="1">
            <a:spLocks noChangeArrowheads="1"/>
          </p:cNvSpPr>
          <p:nvPr/>
        </p:nvSpPr>
        <p:spPr bwMode="auto">
          <a:xfrm>
            <a:off x="838200" y="5715000"/>
            <a:ext cx="71628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Different operating systems on a single computer</a:t>
            </a:r>
          </a:p>
        </p:txBody>
      </p:sp>
      <p:graphicFrame>
        <p:nvGraphicFramePr>
          <p:cNvPr id="159753" name="Object 9"/>
          <p:cNvGraphicFramePr>
            <a:graphicFrameLocks noChangeAspect="1"/>
          </p:cNvGraphicFramePr>
          <p:nvPr/>
        </p:nvGraphicFramePr>
        <p:xfrm>
          <a:off x="5486400" y="2057400"/>
          <a:ext cx="2895600" cy="3702050"/>
        </p:xfrm>
        <a:graphic>
          <a:graphicData uri="http://schemas.openxmlformats.org/presentationml/2006/ole">
            <p:oleObj spid="_x0000_s159753" name="Visio" r:id="rId4" imgW="5194081" imgH="6641118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97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97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70" grpId="0"/>
      <p:bldP spid="88071" grpId="0"/>
      <p:bldP spid="88072" grpId="0"/>
      <p:bldP spid="88073" grpId="0"/>
      <p:bldP spid="8807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3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A8EC9F5-6EFF-468A-AE2E-94AC21BBCCA5}" type="slidenum">
              <a:rPr lang="he-IL" smtClean="0"/>
              <a:pPr/>
              <a:t>12</a:t>
            </a:fld>
            <a:endParaRPr lang="en-US" smtClean="0"/>
          </a:p>
        </p:txBody>
      </p:sp>
      <p:sp>
        <p:nvSpPr>
          <p:cNvPr id="942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7693025" cy="914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“Mastering Networks” book of Liebeher and El Zakri</a:t>
            </a:r>
          </a:p>
        </p:txBody>
      </p:sp>
      <p:sp>
        <p:nvSpPr>
          <p:cNvPr id="9011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Virtual Lab Design</a:t>
            </a:r>
          </a:p>
        </p:txBody>
      </p:sp>
      <p:pic>
        <p:nvPicPr>
          <p:cNvPr id="94212" name="Picture 4" descr="real_netla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76800" y="3051175"/>
            <a:ext cx="3429000" cy="281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4213" name="Picture 5" descr="518PADCQDR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2400" y="3200400"/>
            <a:ext cx="3143250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4215" name="Rectangle 7"/>
          <p:cNvSpPr>
            <a:spLocks noChangeArrowheads="1"/>
          </p:cNvSpPr>
          <p:nvPr/>
        </p:nvSpPr>
        <p:spPr bwMode="auto">
          <a:xfrm>
            <a:off x="838200" y="3352800"/>
            <a:ext cx="7693025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Set of equipment: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/>
              <a:t>4 PCs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/>
              <a:t>4 Routers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/>
              <a:t>8 Switches</a:t>
            </a:r>
          </a:p>
        </p:txBody>
      </p:sp>
      <p:sp>
        <p:nvSpPr>
          <p:cNvPr id="94216" name="Rectangle 8"/>
          <p:cNvSpPr>
            <a:spLocks noChangeArrowheads="1"/>
          </p:cNvSpPr>
          <p:nvPr/>
        </p:nvSpPr>
        <p:spPr bwMode="auto">
          <a:xfrm>
            <a:off x="838200" y="5486400"/>
            <a:ext cx="769302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</a:pPr>
            <a:endParaRPr lang="en-US"/>
          </a:p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We call this set - NetLab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4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4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4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4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94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94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4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94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5" dur="indefinite"/>
                                        <p:tgtEl>
                                          <p:spTgt spid="94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4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4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215" grpId="0"/>
      <p:bldP spid="942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54" name="Slide Number Placeholder 7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F0E61AA-A88C-48E8-AB67-5884C7CCB7CA}" type="slidenum">
              <a:rPr lang="he-IL" smtClean="0"/>
              <a:pPr/>
              <a:t>13</a:t>
            </a:fld>
            <a:endParaRPr lang="en-US" smtClean="0"/>
          </a:p>
        </p:txBody>
      </p:sp>
      <p:graphicFrame>
        <p:nvGraphicFramePr>
          <p:cNvPr id="95250" name="Object 18"/>
          <p:cNvGraphicFramePr>
            <a:graphicFrameLocks noChangeAspect="1"/>
          </p:cNvGraphicFramePr>
          <p:nvPr/>
        </p:nvGraphicFramePr>
        <p:xfrm>
          <a:off x="4495800" y="3352800"/>
          <a:ext cx="2408238" cy="2667000"/>
        </p:xfrm>
        <a:graphic>
          <a:graphicData uri="http://schemas.openxmlformats.org/presentationml/2006/ole">
            <p:oleObj spid="_x0000_s95250" name="Visio" r:id="rId3" imgW="3346831" imgH="3706729" progId="Visio.Drawing.11">
              <p:embed/>
            </p:oleObj>
          </a:graphicData>
        </a:graphic>
      </p:graphicFrame>
      <p:sp>
        <p:nvSpPr>
          <p:cNvPr id="9525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Virtual Lab Design</a:t>
            </a:r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838200" y="2362200"/>
            <a:ext cx="6096000" cy="457200"/>
          </a:xfrm>
        </p:spPr>
        <p:txBody>
          <a:bodyPr/>
          <a:lstStyle/>
          <a:p>
            <a:pPr eaLnBrk="1" hangingPunct="1"/>
            <a:r>
              <a:rPr lang="en-US" sz="2400" smtClean="0"/>
              <a:t>Instead of real NetLabs – virtual NetLabs</a:t>
            </a:r>
          </a:p>
        </p:txBody>
      </p:sp>
      <p:graphicFrame>
        <p:nvGraphicFramePr>
          <p:cNvPr id="95237" name="Object 5"/>
          <p:cNvGraphicFramePr>
            <a:graphicFrameLocks noChangeAspect="1"/>
          </p:cNvGraphicFramePr>
          <p:nvPr>
            <p:ph sz="quarter" idx="2"/>
          </p:nvPr>
        </p:nvGraphicFramePr>
        <p:xfrm>
          <a:off x="7699375" y="3505200"/>
          <a:ext cx="987425" cy="2395538"/>
        </p:xfrm>
        <a:graphic>
          <a:graphicData uri="http://schemas.openxmlformats.org/presentationml/2006/ole">
            <p:oleObj spid="_x0000_s95237" name="Visio" r:id="rId4" imgW="934593" imgH="2266569" progId="Visio.Drawing.11">
              <p:embed/>
            </p:oleObj>
          </a:graphicData>
        </a:graphic>
      </p:graphicFrame>
      <p:graphicFrame>
        <p:nvGraphicFramePr>
          <p:cNvPr id="95240" name="Object 8"/>
          <p:cNvGraphicFramePr>
            <a:graphicFrameLocks noChangeAspect="1"/>
          </p:cNvGraphicFramePr>
          <p:nvPr/>
        </p:nvGraphicFramePr>
        <p:xfrm>
          <a:off x="3886200" y="5821363"/>
          <a:ext cx="4246563" cy="381000"/>
        </p:xfrm>
        <a:graphic>
          <a:graphicData uri="http://schemas.openxmlformats.org/presentationml/2006/ole">
            <p:oleObj spid="_x0000_s95240" name="Visio" r:id="rId5" imgW="4369689" imgH="391668" progId="Visio.Drawing.11">
              <p:embed/>
            </p:oleObj>
          </a:graphicData>
        </a:graphic>
      </p:graphicFrame>
      <p:graphicFrame>
        <p:nvGraphicFramePr>
          <p:cNvPr id="95241" name="Object 9"/>
          <p:cNvGraphicFramePr>
            <a:graphicFrameLocks noChangeAspect="1"/>
          </p:cNvGraphicFramePr>
          <p:nvPr/>
        </p:nvGraphicFramePr>
        <p:xfrm>
          <a:off x="4724400" y="3856038"/>
          <a:ext cx="828675" cy="2011362"/>
        </p:xfrm>
        <a:graphic>
          <a:graphicData uri="http://schemas.openxmlformats.org/presentationml/2006/ole">
            <p:oleObj spid="_x0000_s95241" name="Visio" r:id="rId6" imgW="934593" imgH="2266569" progId="Visio.Drawing.11">
              <p:embed/>
            </p:oleObj>
          </a:graphicData>
        </a:graphic>
      </p:graphicFrame>
      <p:graphicFrame>
        <p:nvGraphicFramePr>
          <p:cNvPr id="95242" name="Object 10"/>
          <p:cNvGraphicFramePr>
            <a:graphicFrameLocks noChangeAspect="1"/>
          </p:cNvGraphicFramePr>
          <p:nvPr/>
        </p:nvGraphicFramePr>
        <p:xfrm>
          <a:off x="7315200" y="3856038"/>
          <a:ext cx="828675" cy="2011362"/>
        </p:xfrm>
        <a:graphic>
          <a:graphicData uri="http://schemas.openxmlformats.org/presentationml/2006/ole">
            <p:oleObj spid="_x0000_s95242" name="Visio" r:id="rId7" imgW="934593" imgH="2266569" progId="Visio.Drawing.11">
              <p:embed/>
            </p:oleObj>
          </a:graphicData>
        </a:graphic>
      </p:graphicFrame>
      <p:graphicFrame>
        <p:nvGraphicFramePr>
          <p:cNvPr id="95243" name="Object 11"/>
          <p:cNvGraphicFramePr>
            <a:graphicFrameLocks noChangeAspect="1"/>
          </p:cNvGraphicFramePr>
          <p:nvPr/>
        </p:nvGraphicFramePr>
        <p:xfrm>
          <a:off x="3895725" y="3852863"/>
          <a:ext cx="828675" cy="2014537"/>
        </p:xfrm>
        <a:graphic>
          <a:graphicData uri="http://schemas.openxmlformats.org/presentationml/2006/ole">
            <p:oleObj spid="_x0000_s95243" name="Visio" r:id="rId8" imgW="934593" imgH="2266569" progId="Visio.Drawing.11">
              <p:embed/>
            </p:oleObj>
          </a:graphicData>
        </a:graphic>
      </p:graphicFrame>
      <p:graphicFrame>
        <p:nvGraphicFramePr>
          <p:cNvPr id="95244" name="Object 12"/>
          <p:cNvGraphicFramePr>
            <a:graphicFrameLocks noChangeAspect="1"/>
          </p:cNvGraphicFramePr>
          <p:nvPr/>
        </p:nvGraphicFramePr>
        <p:xfrm>
          <a:off x="6145213" y="4941888"/>
          <a:ext cx="560387" cy="74612"/>
        </p:xfrm>
        <a:graphic>
          <a:graphicData uri="http://schemas.openxmlformats.org/presentationml/2006/ole">
            <p:oleObj spid="_x0000_s95244" name="Visio" r:id="rId9" imgW="499491" imgH="67437" progId="Visio.Drawing.11">
              <p:embed/>
            </p:oleObj>
          </a:graphicData>
        </a:graphic>
      </p:graphicFrame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838200" y="2819400"/>
            <a:ext cx="41148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Single physical server</a:t>
            </a:r>
          </a:p>
        </p:txBody>
      </p:sp>
      <p:graphicFrame>
        <p:nvGraphicFramePr>
          <p:cNvPr id="95246" name="Object 14"/>
          <p:cNvGraphicFramePr>
            <a:graphicFrameLocks noChangeAspect="1"/>
          </p:cNvGraphicFramePr>
          <p:nvPr>
            <p:ph sz="quarter" idx="3"/>
          </p:nvPr>
        </p:nvGraphicFramePr>
        <p:xfrm>
          <a:off x="3886200" y="6172200"/>
          <a:ext cx="4248150" cy="381000"/>
        </p:xfrm>
        <a:graphic>
          <a:graphicData uri="http://schemas.openxmlformats.org/presentationml/2006/ole">
            <p:oleObj spid="_x0000_s95246" name="Visio" r:id="rId10" imgW="4369689" imgH="391668" progId="Visio.Drawing.11">
              <p:embed/>
            </p:oleObj>
          </a:graphicData>
        </a:graphic>
      </p:graphicFrame>
      <p:sp>
        <p:nvSpPr>
          <p:cNvPr id="95248" name="Text Box 16"/>
          <p:cNvSpPr txBox="1">
            <a:spLocks noChangeArrowheads="1"/>
          </p:cNvSpPr>
          <p:nvPr/>
        </p:nvSpPr>
        <p:spPr bwMode="auto">
          <a:xfrm>
            <a:off x="838200" y="3276600"/>
            <a:ext cx="47244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Virtualization platform - Xen</a:t>
            </a:r>
          </a:p>
        </p:txBody>
      </p:sp>
      <p:sp>
        <p:nvSpPr>
          <p:cNvPr id="95249" name="Text Box 17"/>
          <p:cNvSpPr txBox="1">
            <a:spLocks noChangeArrowheads="1"/>
          </p:cNvSpPr>
          <p:nvPr/>
        </p:nvSpPr>
        <p:spPr bwMode="auto">
          <a:xfrm>
            <a:off x="838200" y="3733800"/>
            <a:ext cx="4724400" cy="45720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15 Virtual NetLabs</a:t>
            </a:r>
          </a:p>
        </p:txBody>
      </p:sp>
      <p:graphicFrame>
        <p:nvGraphicFramePr>
          <p:cNvPr id="95252" name="Object 20"/>
          <p:cNvGraphicFramePr>
            <a:graphicFrameLocks noChangeAspect="1"/>
          </p:cNvGraphicFramePr>
          <p:nvPr/>
        </p:nvGraphicFramePr>
        <p:xfrm>
          <a:off x="2819400" y="4267200"/>
          <a:ext cx="1219200" cy="623888"/>
        </p:xfrm>
        <a:graphic>
          <a:graphicData uri="http://schemas.openxmlformats.org/presentationml/2006/ole">
            <p:oleObj spid="_x0000_s95252" name="Visio" r:id="rId11" imgW="1471723" imgH="751750" progId="Visio.Drawing.11">
              <p:embed/>
            </p:oleObj>
          </a:graphicData>
        </a:graphic>
      </p:graphicFrame>
      <p:graphicFrame>
        <p:nvGraphicFramePr>
          <p:cNvPr id="95253" name="Object 21"/>
          <p:cNvGraphicFramePr>
            <a:graphicFrameLocks noChangeAspect="1"/>
          </p:cNvGraphicFramePr>
          <p:nvPr/>
        </p:nvGraphicFramePr>
        <p:xfrm>
          <a:off x="7162800" y="4419600"/>
          <a:ext cx="250825" cy="542925"/>
        </p:xfrm>
        <a:graphic>
          <a:graphicData uri="http://schemas.openxmlformats.org/presentationml/2006/ole">
            <p:oleObj spid="_x0000_s95253" name="Visio" r:id="rId12" imgW="251076" imgH="542950" progId="Visio.Drawing.11">
              <p:embed/>
            </p:oleObj>
          </a:graphicData>
        </a:graphic>
      </p:graphicFrame>
      <p:pic>
        <p:nvPicPr>
          <p:cNvPr id="2" name="Picture 22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295400" y="3048000"/>
            <a:ext cx="1231900" cy="3424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Box 23"/>
          <p:cNvSpPr txBox="1">
            <a:spLocks noChangeArrowheads="1"/>
          </p:cNvSpPr>
          <p:nvPr/>
        </p:nvSpPr>
        <p:spPr bwMode="auto">
          <a:xfrm>
            <a:off x="838200" y="4648200"/>
            <a:ext cx="3124200" cy="85407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tx1"/>
              </a:buClr>
              <a:buSzPct val="75000"/>
              <a:buFont typeface="Wingdings" pitchFamily="2" charset="2"/>
              <a:buNone/>
            </a:pPr>
            <a:r>
              <a:rPr lang="en-US" sz="2000"/>
              <a:t>Xen allows many VM</a:t>
            </a:r>
          </a:p>
          <a:p>
            <a:pPr marL="342900" indent="-342900">
              <a:spcBef>
                <a:spcPct val="50000"/>
              </a:spcBef>
              <a:buClr>
                <a:schemeClr val="tx1"/>
              </a:buClr>
              <a:buSzPct val="75000"/>
              <a:buFont typeface="Wingdings" pitchFamily="2" charset="2"/>
              <a:buNone/>
            </a:pPr>
            <a:r>
              <a:rPr lang="en-US" sz="2000"/>
              <a:t>Xen is freeware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5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5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5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5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95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95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10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10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10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8" dur="2000" fill="hold"/>
                                        <p:tgtEl>
                                          <p:spTgt spid="9524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  <p:bldP spid="95245" grpId="0"/>
      <p:bldP spid="95248" grpId="0"/>
      <p:bldP spid="95249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2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FBAA4E7-F5D1-400A-B2D6-D709696E7067}" type="slidenum">
              <a:rPr lang="he-IL" smtClean="0"/>
              <a:pPr/>
              <a:t>14</a:t>
            </a:fld>
            <a:endParaRPr lang="en-US" smtClean="0"/>
          </a:p>
        </p:txBody>
      </p:sp>
      <p:sp>
        <p:nvSpPr>
          <p:cNvPr id="1106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Students’ Perspective</a:t>
            </a:r>
          </a:p>
        </p:txBody>
      </p:sp>
      <p:grpSp>
        <p:nvGrpSpPr>
          <p:cNvPr id="110624" name="Group 32"/>
          <p:cNvGrpSpPr>
            <a:grpSpLocks/>
          </p:cNvGrpSpPr>
          <p:nvPr/>
        </p:nvGrpSpPr>
        <p:grpSpPr bwMode="auto">
          <a:xfrm>
            <a:off x="838200" y="2362200"/>
            <a:ext cx="8077200" cy="4419600"/>
            <a:chOff x="528" y="1488"/>
            <a:chExt cx="5088" cy="2784"/>
          </a:xfrm>
        </p:grpSpPr>
        <p:sp>
          <p:nvSpPr>
            <p:cNvPr id="110625" name="Line 27"/>
            <p:cNvSpPr>
              <a:spLocks noChangeShapeType="1"/>
            </p:cNvSpPr>
            <p:nvPr/>
          </p:nvSpPr>
          <p:spPr bwMode="auto">
            <a:xfrm>
              <a:off x="528" y="3024"/>
              <a:ext cx="5088" cy="0"/>
            </a:xfrm>
            <a:prstGeom prst="line">
              <a:avLst/>
            </a:prstGeom>
            <a:noFill/>
            <a:ln w="88900">
              <a:solidFill>
                <a:srgbClr val="CCFFCC"/>
              </a:solidFill>
              <a:round/>
              <a:headEnd/>
              <a:tailEnd/>
            </a:ln>
          </p:spPr>
          <p:txBody>
            <a:bodyPr/>
            <a:lstStyle/>
            <a:p>
              <a:endParaRPr lang="he-IL"/>
            </a:p>
          </p:txBody>
        </p:sp>
        <p:grpSp>
          <p:nvGrpSpPr>
            <p:cNvPr id="110626" name="Group 31"/>
            <p:cNvGrpSpPr>
              <a:grpSpLocks/>
            </p:cNvGrpSpPr>
            <p:nvPr/>
          </p:nvGrpSpPr>
          <p:grpSpPr bwMode="auto">
            <a:xfrm>
              <a:off x="528" y="1488"/>
              <a:ext cx="5058" cy="2784"/>
              <a:chOff x="528" y="1488"/>
              <a:chExt cx="5058" cy="2784"/>
            </a:xfrm>
          </p:grpSpPr>
          <p:pic>
            <p:nvPicPr>
              <p:cNvPr id="110627" name="Picture 10"/>
              <p:cNvPicPr>
                <a:picLocks noChangeAspect="1" noChangeArrowheads="1"/>
              </p:cNvPicPr>
              <p:nvPr/>
            </p:nvPicPr>
            <p:blipFill>
              <a:blip r:embed="rId3"/>
              <a:srcRect/>
              <a:stretch>
                <a:fillRect/>
              </a:stretch>
            </p:blipFill>
            <p:spPr bwMode="auto">
              <a:xfrm>
                <a:off x="528" y="3504"/>
                <a:ext cx="900" cy="716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</p:pic>
          <p:grpSp>
            <p:nvGrpSpPr>
              <p:cNvPr id="110628" name="Group 29"/>
              <p:cNvGrpSpPr>
                <a:grpSpLocks/>
              </p:cNvGrpSpPr>
              <p:nvPr/>
            </p:nvGrpSpPr>
            <p:grpSpPr bwMode="auto">
              <a:xfrm>
                <a:off x="576" y="1488"/>
                <a:ext cx="5010" cy="2784"/>
                <a:chOff x="576" y="1488"/>
                <a:chExt cx="5010" cy="2784"/>
              </a:xfrm>
            </p:grpSpPr>
            <p:pic>
              <p:nvPicPr>
                <p:cNvPr id="110629" name="Picture 11"/>
                <p:cNvPicPr>
                  <a:picLocks noChangeAspect="1" noChangeArrowheads="1"/>
                </p:cNvPicPr>
                <p:nvPr/>
              </p:nvPicPr>
              <p:blipFill>
                <a:blip r:embed="rId3"/>
                <a:srcRect/>
                <a:stretch>
                  <a:fillRect/>
                </a:stretch>
              </p:blipFill>
              <p:spPr bwMode="auto">
                <a:xfrm>
                  <a:off x="1536" y="3504"/>
                  <a:ext cx="900" cy="716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10630" name="Picture 21"/>
                <p:cNvPicPr>
                  <a:picLocks noChangeAspect="1" noChangeArrowheads="1"/>
                </p:cNvPicPr>
                <p:nvPr/>
              </p:nvPicPr>
              <p:blipFill>
                <a:blip r:embed="rId4"/>
                <a:srcRect/>
                <a:stretch>
                  <a:fillRect/>
                </a:stretch>
              </p:blipFill>
              <p:spPr bwMode="auto">
                <a:xfrm>
                  <a:off x="576" y="1488"/>
                  <a:ext cx="1380" cy="143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10631" name="Picture 22"/>
                <p:cNvPicPr>
                  <a:picLocks noChangeAspect="1" noChangeArrowheads="1"/>
                </p:cNvPicPr>
                <p:nvPr/>
              </p:nvPicPr>
              <p:blipFill>
                <a:blip r:embed="rId4"/>
                <a:srcRect/>
                <a:stretch>
                  <a:fillRect/>
                </a:stretch>
              </p:blipFill>
              <p:spPr bwMode="auto">
                <a:xfrm>
                  <a:off x="2364" y="1488"/>
                  <a:ext cx="1380" cy="143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10632" name="Picture 25"/>
                <p:cNvPicPr>
                  <a:picLocks noChangeAspect="1" noChangeArrowheads="1"/>
                </p:cNvPicPr>
                <p:nvPr/>
              </p:nvPicPr>
              <p:blipFill>
                <a:blip r:embed="rId3"/>
                <a:srcRect/>
                <a:stretch>
                  <a:fillRect/>
                </a:stretch>
              </p:blipFill>
              <p:spPr bwMode="auto">
                <a:xfrm>
                  <a:off x="2556" y="3508"/>
                  <a:ext cx="900" cy="716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pic>
              <p:nvPicPr>
                <p:cNvPr id="110633" name="Picture 26"/>
                <p:cNvPicPr>
                  <a:picLocks noChangeAspect="1" noChangeArrowheads="1"/>
                </p:cNvPicPr>
                <p:nvPr/>
              </p:nvPicPr>
              <p:blipFill>
                <a:blip r:embed="rId4"/>
                <a:srcRect/>
                <a:stretch>
                  <a:fillRect/>
                </a:stretch>
              </p:blipFill>
              <p:spPr bwMode="auto">
                <a:xfrm>
                  <a:off x="4140" y="1488"/>
                  <a:ext cx="1380" cy="1437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</p:spPr>
            </p:pic>
            <p:graphicFrame>
              <p:nvGraphicFramePr>
                <p:cNvPr id="110620" name="Object 28"/>
                <p:cNvGraphicFramePr>
                  <a:graphicFrameLocks noChangeAspect="1"/>
                </p:cNvGraphicFramePr>
                <p:nvPr/>
              </p:nvGraphicFramePr>
              <p:xfrm>
                <a:off x="3840" y="3114"/>
                <a:ext cx="1746" cy="1158"/>
              </p:xfrm>
              <a:graphic>
                <a:graphicData uri="http://schemas.openxmlformats.org/presentationml/2006/ole">
                  <p:oleObj spid="_x0000_s110620" name="Visio" r:id="rId5" imgW="6151714" imgH="4081701" progId="Visio.Drawing.11">
                    <p:embed/>
                  </p:oleObj>
                </a:graphicData>
              </a:graphic>
            </p:graphicFrame>
          </p:grpSp>
        </p:grpSp>
      </p:grpSp>
      <p:sp>
        <p:nvSpPr>
          <p:cNvPr id="2" name="Text Box 30"/>
          <p:cNvSpPr txBox="1">
            <a:spLocks noChangeArrowheads="1"/>
          </p:cNvSpPr>
          <p:nvPr/>
        </p:nvSpPr>
        <p:spPr bwMode="auto">
          <a:xfrm>
            <a:off x="990600" y="2590800"/>
            <a:ext cx="5638800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Almost the same as real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06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06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3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24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DFAF654-B190-4A21-8502-DE8BF2B61B25}" type="slidenum">
              <a:rPr lang="he-IL" smtClean="0"/>
              <a:pPr/>
              <a:t>15</a:t>
            </a:fld>
            <a:endParaRPr lang="en-US" smtClean="0"/>
          </a:p>
        </p:txBody>
      </p:sp>
      <p:sp>
        <p:nvSpPr>
          <p:cNvPr id="111625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Students’ Perspective</a:t>
            </a:r>
          </a:p>
        </p:txBody>
      </p:sp>
      <p:grpSp>
        <p:nvGrpSpPr>
          <p:cNvPr id="111632" name="Group 16"/>
          <p:cNvGrpSpPr>
            <a:grpSpLocks/>
          </p:cNvGrpSpPr>
          <p:nvPr/>
        </p:nvGrpSpPr>
        <p:grpSpPr bwMode="auto">
          <a:xfrm>
            <a:off x="1143000" y="2809875"/>
            <a:ext cx="7724775" cy="3895725"/>
            <a:chOff x="720" y="1680"/>
            <a:chExt cx="4866" cy="2454"/>
          </a:xfrm>
        </p:grpSpPr>
        <p:graphicFrame>
          <p:nvGraphicFramePr>
            <p:cNvPr id="111620" name="Object 4"/>
            <p:cNvGraphicFramePr>
              <a:graphicFrameLocks noChangeAspect="1"/>
            </p:cNvGraphicFramePr>
            <p:nvPr/>
          </p:nvGraphicFramePr>
          <p:xfrm>
            <a:off x="3840" y="2976"/>
            <a:ext cx="1746" cy="1158"/>
          </p:xfrm>
          <a:graphic>
            <a:graphicData uri="http://schemas.openxmlformats.org/presentationml/2006/ole">
              <p:oleObj spid="_x0000_s111620" name="Visio" r:id="rId3" imgW="6151714" imgH="4081701" progId="Visio.Drawing.11">
                <p:embed/>
              </p:oleObj>
            </a:graphicData>
          </a:graphic>
        </p:graphicFrame>
        <p:pic>
          <p:nvPicPr>
            <p:cNvPr id="111628" name="Picture 5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768" y="3072"/>
              <a:ext cx="900" cy="7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1629" name="Picture 6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960" y="1824"/>
              <a:ext cx="900" cy="7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aphicFrame>
          <p:nvGraphicFramePr>
            <p:cNvPr id="111623" name="Object 7"/>
            <p:cNvGraphicFramePr>
              <a:graphicFrameLocks noChangeAspect="1"/>
            </p:cNvGraphicFramePr>
            <p:nvPr/>
          </p:nvGraphicFramePr>
          <p:xfrm>
            <a:off x="2160" y="2880"/>
            <a:ext cx="1049" cy="753"/>
          </p:xfrm>
          <a:graphic>
            <a:graphicData uri="http://schemas.openxmlformats.org/presentationml/2006/ole">
              <p:oleObj spid="_x0000_s111623" name="Visio" r:id="rId5" imgW="2731804" imgH="1960112" progId="Visio.Drawing.11">
                <p:embed/>
              </p:oleObj>
            </a:graphicData>
          </a:graphic>
        </p:graphicFrame>
        <p:pic>
          <p:nvPicPr>
            <p:cNvPr id="111630" name="Picture 8"/>
            <p:cNvPicPr>
              <a:picLocks noChangeAspect="1" noChangeArrowheads="1"/>
            </p:cNvPicPr>
            <p:nvPr/>
          </p:nvPicPr>
          <p:blipFill>
            <a:blip r:embed="rId4"/>
            <a:srcRect/>
            <a:stretch>
              <a:fillRect/>
            </a:stretch>
          </p:blipFill>
          <p:spPr bwMode="auto">
            <a:xfrm>
              <a:off x="3360" y="1680"/>
              <a:ext cx="900" cy="7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1631" name="Text Box 9"/>
            <p:cNvSpPr txBox="1">
              <a:spLocks noChangeArrowheads="1"/>
            </p:cNvSpPr>
            <p:nvPr/>
          </p:nvSpPr>
          <p:spPr bwMode="auto">
            <a:xfrm>
              <a:off x="3360" y="2409"/>
              <a:ext cx="816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 algn="ctr">
                <a:spcBef>
                  <a:spcPct val="50000"/>
                </a:spcBef>
                <a:buClr>
                  <a:schemeClr val="tx1"/>
                </a:buClr>
                <a:buSzPct val="75000"/>
                <a:buFont typeface="Wingdings" pitchFamily="2" charset="2"/>
                <a:buNone/>
              </a:pPr>
              <a:r>
                <a:rPr lang="en-US" sz="1800"/>
                <a:t>Laboratory</a:t>
              </a:r>
            </a:p>
          </p:txBody>
        </p:sp>
        <p:sp>
          <p:nvSpPr>
            <p:cNvPr id="2" name="Text Box 10"/>
            <p:cNvSpPr txBox="1">
              <a:spLocks noChangeArrowheads="1"/>
            </p:cNvSpPr>
            <p:nvPr/>
          </p:nvSpPr>
          <p:spPr bwMode="auto">
            <a:xfrm>
              <a:off x="912" y="2544"/>
              <a:ext cx="816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 algn="ctr">
                <a:spcBef>
                  <a:spcPct val="50000"/>
                </a:spcBef>
                <a:buClr>
                  <a:schemeClr val="tx1"/>
                </a:buClr>
                <a:buSzPct val="75000"/>
                <a:buFont typeface="Wingdings" pitchFamily="2" charset="2"/>
                <a:buNone/>
              </a:pPr>
              <a:r>
                <a:rPr lang="en-US" sz="1800"/>
                <a:t>Campus</a:t>
              </a:r>
            </a:p>
          </p:txBody>
        </p:sp>
        <p:sp>
          <p:nvSpPr>
            <p:cNvPr id="3" name="Text Box 11"/>
            <p:cNvSpPr txBox="1">
              <a:spLocks noChangeArrowheads="1"/>
            </p:cNvSpPr>
            <p:nvPr/>
          </p:nvSpPr>
          <p:spPr bwMode="auto">
            <a:xfrm>
              <a:off x="720" y="3792"/>
              <a:ext cx="816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 algn="ctr">
                <a:spcBef>
                  <a:spcPct val="50000"/>
                </a:spcBef>
                <a:buClr>
                  <a:schemeClr val="tx1"/>
                </a:buClr>
                <a:buSzPct val="75000"/>
                <a:buFont typeface="Wingdings" pitchFamily="2" charset="2"/>
                <a:buNone/>
              </a:pPr>
              <a:r>
                <a:rPr lang="en-US" sz="1800"/>
                <a:t>Home</a:t>
              </a:r>
            </a:p>
          </p:txBody>
        </p:sp>
        <p:sp>
          <p:nvSpPr>
            <p:cNvPr id="111634" name="Line 12"/>
            <p:cNvSpPr>
              <a:spLocks noChangeShapeType="1"/>
            </p:cNvSpPr>
            <p:nvPr/>
          </p:nvSpPr>
          <p:spPr bwMode="auto">
            <a:xfrm>
              <a:off x="3168" y="3264"/>
              <a:ext cx="672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11635" name="Line 13"/>
            <p:cNvSpPr>
              <a:spLocks noChangeShapeType="1"/>
            </p:cNvSpPr>
            <p:nvPr/>
          </p:nvSpPr>
          <p:spPr bwMode="auto">
            <a:xfrm flipH="1">
              <a:off x="2928" y="1872"/>
              <a:ext cx="1296" cy="1056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11636" name="Line 14"/>
            <p:cNvSpPr>
              <a:spLocks noChangeShapeType="1"/>
            </p:cNvSpPr>
            <p:nvPr/>
          </p:nvSpPr>
          <p:spPr bwMode="auto">
            <a:xfrm flipH="1" flipV="1">
              <a:off x="1824" y="2016"/>
              <a:ext cx="576" cy="912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11637" name="Line 15"/>
            <p:cNvSpPr>
              <a:spLocks noChangeShapeType="1"/>
            </p:cNvSpPr>
            <p:nvPr/>
          </p:nvSpPr>
          <p:spPr bwMode="auto">
            <a:xfrm flipH="1">
              <a:off x="1632" y="3216"/>
              <a:ext cx="528" cy="48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he-IL"/>
            </a:p>
          </p:txBody>
        </p:sp>
      </p:grpSp>
      <p:sp>
        <p:nvSpPr>
          <p:cNvPr id="111633" name="Text Box 17"/>
          <p:cNvSpPr txBox="1">
            <a:spLocks noChangeArrowheads="1"/>
          </p:cNvSpPr>
          <p:nvPr/>
        </p:nvSpPr>
        <p:spPr bwMode="auto">
          <a:xfrm>
            <a:off x="914400" y="2362200"/>
            <a:ext cx="5638800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spcBef>
                <a:spcPct val="5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Anytime, anywhere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1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1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3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78F260D-FFBA-4E66-8054-8CC6D5C1F2D5}" type="slidenum">
              <a:rPr lang="he-IL" smtClean="0"/>
              <a:pPr/>
              <a:t>16</a:t>
            </a:fld>
            <a:endParaRPr lang="en-US" smtClean="0"/>
          </a:p>
        </p:txBody>
      </p:sp>
      <p:sp>
        <p:nvSpPr>
          <p:cNvPr id="11264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Students’ Perspective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6096000" cy="609600"/>
          </a:xfrm>
        </p:spPr>
        <p:txBody>
          <a:bodyPr/>
          <a:lstStyle/>
          <a:p>
            <a:pPr eaLnBrk="1" hangingPunct="1"/>
            <a:r>
              <a:rPr lang="en-US" smtClean="0"/>
              <a:t>Building Networks</a:t>
            </a:r>
          </a:p>
        </p:txBody>
      </p:sp>
      <p:grpSp>
        <p:nvGrpSpPr>
          <p:cNvPr id="112649" name="Group 9"/>
          <p:cNvGrpSpPr>
            <a:grpSpLocks/>
          </p:cNvGrpSpPr>
          <p:nvPr/>
        </p:nvGrpSpPr>
        <p:grpSpPr bwMode="auto">
          <a:xfrm>
            <a:off x="838200" y="3124200"/>
            <a:ext cx="8153400" cy="3338513"/>
            <a:chOff x="528" y="1968"/>
            <a:chExt cx="5136" cy="2103"/>
          </a:xfrm>
        </p:grpSpPr>
        <p:pic>
          <p:nvPicPr>
            <p:cNvPr id="112645" name="Picture 4" descr="net_set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688" y="1968"/>
              <a:ext cx="2976" cy="210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648" name="Picture 8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528" y="1968"/>
              <a:ext cx="1896" cy="2070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6A06ABD-9339-46C5-B384-8EBFC6E71224}" type="slidenum">
              <a:rPr lang="he-IL" smtClean="0"/>
              <a:pPr/>
              <a:t>17</a:t>
            </a:fld>
            <a:endParaRPr lang="en-US" smtClean="0"/>
          </a:p>
        </p:txBody>
      </p:sp>
      <p:sp>
        <p:nvSpPr>
          <p:cNvPr id="11366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Students’ Perspective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7693025" cy="1295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Access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Virtual device – unique display number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Remote access - VNC</a:t>
            </a:r>
          </a:p>
        </p:txBody>
      </p:sp>
      <p:grpSp>
        <p:nvGrpSpPr>
          <p:cNvPr id="113674" name="Group 10"/>
          <p:cNvGrpSpPr>
            <a:grpSpLocks/>
          </p:cNvGrpSpPr>
          <p:nvPr/>
        </p:nvGrpSpPr>
        <p:grpSpPr bwMode="auto">
          <a:xfrm>
            <a:off x="838200" y="4078288"/>
            <a:ext cx="8153400" cy="1941512"/>
            <a:chOff x="528" y="2569"/>
            <a:chExt cx="5136" cy="1223"/>
          </a:xfrm>
        </p:grpSpPr>
        <p:pic>
          <p:nvPicPr>
            <p:cNvPr id="113672" name="Picture 8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28" y="2592"/>
              <a:ext cx="2016" cy="1170"/>
            </a:xfrm>
            <a:prstGeom prst="rect">
              <a:avLst/>
            </a:prstGeom>
            <a:noFill/>
          </p:spPr>
        </p:pic>
        <p:pic>
          <p:nvPicPr>
            <p:cNvPr id="113673" name="Picture 9"/>
            <p:cNvPicPr>
              <a:picLocks noChangeAspect="1" noChangeArrowheads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 bwMode="auto">
            <a:xfrm>
              <a:off x="2688" y="2569"/>
              <a:ext cx="2976" cy="1223"/>
            </a:xfrm>
            <a:prstGeom prst="rect">
              <a:avLst/>
            </a:prstGeom>
            <a:noFill/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6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6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E5B7E3F-8D94-4526-BA15-C78B5257ACA6}" type="slidenum">
              <a:rPr lang="he-IL" smtClean="0"/>
              <a:pPr/>
              <a:t>18</a:t>
            </a:fld>
            <a:endParaRPr lang="en-US" smtClean="0"/>
          </a:p>
        </p:txBody>
      </p:sp>
      <p:sp>
        <p:nvSpPr>
          <p:cNvPr id="11469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Students’ Perspective</a:t>
            </a:r>
          </a:p>
        </p:txBody>
      </p:sp>
      <p:pic>
        <p:nvPicPr>
          <p:cNvPr id="114696" name="Picture 8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57600" y="2590800"/>
            <a:ext cx="5257800" cy="39957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4694" name="Picture 6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657600" y="2514600"/>
            <a:ext cx="5334000" cy="4186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2286000"/>
            <a:ext cx="3352800" cy="1447800"/>
          </a:xfrm>
        </p:spPr>
        <p:txBody>
          <a:bodyPr/>
          <a:lstStyle/>
          <a:p>
            <a:pPr eaLnBrk="1" hangingPunct="1"/>
            <a:r>
              <a:rPr lang="en-US" sz="2400" smtClean="0"/>
              <a:t>Virtual PC</a:t>
            </a:r>
          </a:p>
          <a:p>
            <a:pPr lvl="1" eaLnBrk="1" hangingPunct="1"/>
            <a:r>
              <a:rPr lang="en-US" sz="2000" smtClean="0"/>
              <a:t>Linux OS</a:t>
            </a:r>
          </a:p>
          <a:p>
            <a:pPr lvl="1" eaLnBrk="1" hangingPunct="1"/>
            <a:r>
              <a:rPr lang="en-US" sz="2000" smtClean="0"/>
              <a:t>Graphical Desktop</a:t>
            </a:r>
          </a:p>
          <a:p>
            <a:pPr lvl="1" eaLnBrk="1" hangingPunct="1"/>
            <a:endParaRPr lang="en-US" smtClean="0"/>
          </a:p>
        </p:txBody>
      </p:sp>
      <p:sp>
        <p:nvSpPr>
          <p:cNvPr id="114698" name="Rectangle 10"/>
          <p:cNvSpPr>
            <a:spLocks noChangeArrowheads="1"/>
          </p:cNvSpPr>
          <p:nvPr/>
        </p:nvSpPr>
        <p:spPr bwMode="auto">
          <a:xfrm>
            <a:off x="685800" y="3886200"/>
            <a:ext cx="30480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Virtual Router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Linux OS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Quagga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CISCO like</a:t>
            </a:r>
          </a:p>
          <a:p>
            <a:pPr marL="742950" lvl="1" indent="-28575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4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4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46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46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1" dur="indefinite"/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1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4" dur="indefinite"/>
                                        <p:tgtEl>
                                          <p:spTgt spid="1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6" dur="indefinite"/>
                                        <p:tgtEl>
                                          <p:spTgt spid="114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7" dur="indefinite"/>
                                        <p:tgtEl>
                                          <p:spTgt spid="114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1" grpId="0" build="p"/>
      <p:bldP spid="11469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43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2FB020B-A077-44FB-96C6-848872FFE8F7}" type="slidenum">
              <a:rPr lang="he-IL" smtClean="0"/>
              <a:pPr/>
              <a:t>19</a:t>
            </a:fld>
            <a:endParaRPr lang="en-US" smtClean="0"/>
          </a:p>
        </p:txBody>
      </p:sp>
      <p:sp>
        <p:nvSpPr>
          <p:cNvPr id="11674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Administrator’s Perspective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2286000"/>
            <a:ext cx="4953000" cy="838200"/>
          </a:xfrm>
        </p:spPr>
        <p:txBody>
          <a:bodyPr/>
          <a:lstStyle/>
          <a:p>
            <a:pPr eaLnBrk="1" hangingPunct="1"/>
            <a:r>
              <a:rPr lang="en-US" sz="2400" smtClean="0"/>
              <a:t>Topologies Preparation</a:t>
            </a:r>
          </a:p>
          <a:p>
            <a:pPr lvl="1" eaLnBrk="1" hangingPunct="1"/>
            <a:r>
              <a:rPr lang="en-US" sz="2000" smtClean="0"/>
              <a:t>Simple text file defines the topology</a:t>
            </a:r>
          </a:p>
        </p:txBody>
      </p:sp>
      <p:sp>
        <p:nvSpPr>
          <p:cNvPr id="116754" name="Rectangle 18"/>
          <p:cNvSpPr>
            <a:spLocks noChangeArrowheads="1"/>
          </p:cNvSpPr>
          <p:nvPr/>
        </p:nvSpPr>
        <p:spPr bwMode="auto">
          <a:xfrm>
            <a:off x="762000" y="4038600"/>
            <a:ext cx="5715000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 eaLnBrk="0" hangingPunct="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/>
              <a:t>Remote troubleshooting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Restore VNC displays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Restart machines</a:t>
            </a:r>
          </a:p>
          <a:p>
            <a:pPr marL="742950" lvl="1" indent="-285750" eaLnBrk="0" hangingPunct="0">
              <a:spcBef>
                <a:spcPct val="20000"/>
              </a:spcBef>
              <a:buClr>
                <a:schemeClr val="tx1"/>
              </a:buClr>
              <a:buSzPct val="75000"/>
              <a:buFontTx/>
              <a:buChar char="–"/>
            </a:pPr>
            <a:r>
              <a:rPr lang="en-US" sz="2000"/>
              <a:t>Replace damaged machines</a:t>
            </a:r>
          </a:p>
        </p:txBody>
      </p:sp>
      <p:grpSp>
        <p:nvGrpSpPr>
          <p:cNvPr id="116757" name="Group 21"/>
          <p:cNvGrpSpPr>
            <a:grpSpLocks/>
          </p:cNvGrpSpPr>
          <p:nvPr/>
        </p:nvGrpSpPr>
        <p:grpSpPr bwMode="auto">
          <a:xfrm>
            <a:off x="990600" y="3290888"/>
            <a:ext cx="8077200" cy="3397250"/>
            <a:chOff x="624" y="2073"/>
            <a:chExt cx="5088" cy="2140"/>
          </a:xfrm>
        </p:grpSpPr>
        <p:graphicFrame>
          <p:nvGraphicFramePr>
            <p:cNvPr id="116742" name="Object 6"/>
            <p:cNvGraphicFramePr>
              <a:graphicFrameLocks noChangeAspect="1"/>
            </p:cNvGraphicFramePr>
            <p:nvPr/>
          </p:nvGraphicFramePr>
          <p:xfrm>
            <a:off x="624" y="3408"/>
            <a:ext cx="1197" cy="805"/>
          </p:xfrm>
          <a:graphic>
            <a:graphicData uri="http://schemas.openxmlformats.org/presentationml/2006/ole">
              <p:oleObj spid="_x0000_s116742" name="Visio" r:id="rId3" imgW="2264745" imgH="1538179" progId="Visio.Drawing.11">
                <p:embed/>
              </p:oleObj>
            </a:graphicData>
          </a:graphic>
        </p:graphicFrame>
        <p:graphicFrame>
          <p:nvGraphicFramePr>
            <p:cNvPr id="116741" name="Object 5"/>
            <p:cNvGraphicFramePr>
              <a:graphicFrameLocks noChangeAspect="1"/>
            </p:cNvGraphicFramePr>
            <p:nvPr/>
          </p:nvGraphicFramePr>
          <p:xfrm>
            <a:off x="720" y="2385"/>
            <a:ext cx="1158" cy="591"/>
          </p:xfrm>
          <a:graphic>
            <a:graphicData uri="http://schemas.openxmlformats.org/presentationml/2006/ole">
              <p:oleObj spid="_x0000_s116741" name="Visio" r:id="rId4" imgW="1846889" imgH="946822" progId="Visio.Drawing.11">
                <p:embed/>
              </p:oleObj>
            </a:graphicData>
          </a:graphic>
        </p:graphicFrame>
        <p:pic>
          <p:nvPicPr>
            <p:cNvPr id="116749" name="Picture 10" descr="net_set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120" y="2352"/>
              <a:ext cx="2592" cy="1833"/>
            </a:xfrm>
            <a:prstGeom prst="rect">
              <a:avLst/>
            </a:prstGeom>
            <a:noFill/>
            <a:ln w="3175">
              <a:solidFill>
                <a:srgbClr val="000000"/>
              </a:solidFill>
              <a:miter lim="800000"/>
              <a:headEnd/>
              <a:tailEnd/>
            </a:ln>
          </p:spPr>
        </p:pic>
        <p:sp>
          <p:nvSpPr>
            <p:cNvPr id="116750" name="Text Box 12"/>
            <p:cNvSpPr txBox="1">
              <a:spLocks noChangeArrowheads="1"/>
            </p:cNvSpPr>
            <p:nvPr/>
          </p:nvSpPr>
          <p:spPr bwMode="auto">
            <a:xfrm>
              <a:off x="768" y="2121"/>
              <a:ext cx="1056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 algn="ctr">
                <a:spcBef>
                  <a:spcPct val="50000"/>
                </a:spcBef>
                <a:buClr>
                  <a:schemeClr val="tx1"/>
                </a:buClr>
                <a:buSzPct val="75000"/>
                <a:buFont typeface="Wingdings" pitchFamily="2" charset="2"/>
                <a:buNone/>
              </a:pPr>
              <a:r>
                <a:rPr lang="en-US" sz="1800"/>
                <a:t>Administrator</a:t>
              </a:r>
            </a:p>
          </p:txBody>
        </p:sp>
        <p:sp>
          <p:nvSpPr>
            <p:cNvPr id="116751" name="Text Box 13"/>
            <p:cNvSpPr txBox="1">
              <a:spLocks noChangeArrowheads="1"/>
            </p:cNvSpPr>
            <p:nvPr/>
          </p:nvSpPr>
          <p:spPr bwMode="auto">
            <a:xfrm>
              <a:off x="4080" y="2073"/>
              <a:ext cx="720" cy="231"/>
            </a:xfrm>
            <a:prstGeom prst="rect">
              <a:avLst/>
            </a:prstGeom>
            <a:noFill/>
            <a:ln w="9525" algn="ctr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marL="342900" indent="-342900" algn="ctr">
                <a:spcBef>
                  <a:spcPct val="50000"/>
                </a:spcBef>
                <a:buClr>
                  <a:schemeClr val="tx1"/>
                </a:buClr>
                <a:buSzPct val="75000"/>
                <a:buFont typeface="Wingdings" pitchFamily="2" charset="2"/>
                <a:buNone/>
              </a:pPr>
              <a:r>
                <a:rPr lang="en-US" sz="1800"/>
                <a:t>Student</a:t>
              </a:r>
            </a:p>
          </p:txBody>
        </p:sp>
        <p:sp>
          <p:nvSpPr>
            <p:cNvPr id="116752" name="Line 14"/>
            <p:cNvSpPr>
              <a:spLocks noChangeShapeType="1"/>
            </p:cNvSpPr>
            <p:nvPr/>
          </p:nvSpPr>
          <p:spPr bwMode="auto">
            <a:xfrm flipH="1">
              <a:off x="1920" y="2640"/>
              <a:ext cx="1104" cy="0"/>
            </a:xfrm>
            <a:prstGeom prst="line">
              <a:avLst/>
            </a:prstGeom>
            <a:noFill/>
            <a:ln w="635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16756" name="Line 16"/>
            <p:cNvSpPr>
              <a:spLocks noChangeShapeType="1"/>
            </p:cNvSpPr>
            <p:nvPr/>
          </p:nvSpPr>
          <p:spPr bwMode="auto">
            <a:xfrm>
              <a:off x="1248" y="2976"/>
              <a:ext cx="0" cy="384"/>
            </a:xfrm>
            <a:prstGeom prst="line">
              <a:avLst/>
            </a:prstGeom>
            <a:noFill/>
            <a:ln w="63500">
              <a:solidFill>
                <a:schemeClr val="tx2"/>
              </a:solidFill>
              <a:round/>
              <a:headEnd/>
              <a:tailEnd type="triangle" w="med" len="med"/>
            </a:ln>
          </p:spPr>
          <p:txBody>
            <a:bodyPr/>
            <a:lstStyle/>
            <a:p>
              <a:endParaRPr lang="he-IL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6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6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6" dur="indefinite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7" dur="indefinite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9" dur="indefinite"/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0" dur="indefinite"/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 build="p"/>
      <p:bldP spid="11675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44B1A50-2FC4-4D2C-959D-46213BA6EA41}" type="slidenum">
              <a:rPr lang="he-IL" smtClean="0"/>
              <a:pPr/>
              <a:t>2</a:t>
            </a:fld>
            <a:endParaRPr lang="en-US" smtClean="0"/>
          </a:p>
        </p:txBody>
      </p:sp>
      <p:sp>
        <p:nvSpPr>
          <p:cNvPr id="194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Agenda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5410200" cy="3886200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smtClean="0"/>
              <a:t>Introduction</a:t>
            </a:r>
          </a:p>
          <a:p>
            <a:pPr eaLnBrk="1" hangingPunct="1">
              <a:lnSpc>
                <a:spcPct val="130000"/>
              </a:lnSpc>
            </a:pPr>
            <a:r>
              <a:rPr lang="en-US" smtClean="0"/>
              <a:t>Related Work</a:t>
            </a:r>
          </a:p>
          <a:p>
            <a:pPr eaLnBrk="1" hangingPunct="1">
              <a:lnSpc>
                <a:spcPct val="130000"/>
              </a:lnSpc>
            </a:pPr>
            <a:r>
              <a:rPr lang="en-US" smtClean="0"/>
              <a:t>Virtualization</a:t>
            </a:r>
          </a:p>
          <a:p>
            <a:pPr eaLnBrk="1" hangingPunct="1">
              <a:lnSpc>
                <a:spcPct val="130000"/>
              </a:lnSpc>
            </a:pPr>
            <a:r>
              <a:rPr lang="en-US" smtClean="0"/>
              <a:t>Virtual Lab Design</a:t>
            </a:r>
          </a:p>
          <a:p>
            <a:pPr eaLnBrk="1" hangingPunct="1">
              <a:lnSpc>
                <a:spcPct val="130000"/>
              </a:lnSpc>
            </a:pPr>
            <a:r>
              <a:rPr lang="en-US" smtClean="0"/>
              <a:t>Students’ &amp; Administrator’s</a:t>
            </a:r>
          </a:p>
          <a:p>
            <a:pPr eaLnBrk="1" hangingPunct="1">
              <a:lnSpc>
                <a:spcPct val="130000"/>
              </a:lnSpc>
            </a:pPr>
            <a:r>
              <a:rPr lang="en-US" smtClean="0"/>
              <a:t>Conclusions &amp; Future 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93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81B1515A-E2D5-4BA6-9263-A16108B876D0}" type="slidenum">
              <a:rPr lang="he-IL" smtClean="0"/>
              <a:pPr/>
              <a:t>20</a:t>
            </a:fld>
            <a:endParaRPr lang="en-US" smtClean="0"/>
          </a:p>
        </p:txBody>
      </p:sp>
      <p:sp>
        <p:nvSpPr>
          <p:cNvPr id="11879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Extended Topologies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7693025" cy="533400"/>
          </a:xfrm>
        </p:spPr>
        <p:txBody>
          <a:bodyPr/>
          <a:lstStyle/>
          <a:p>
            <a:pPr eaLnBrk="1" hangingPunct="1"/>
            <a:r>
              <a:rPr lang="en-US" smtClean="0"/>
              <a:t>Physical Lab – Small Networks</a:t>
            </a:r>
          </a:p>
        </p:txBody>
      </p:sp>
      <p:sp>
        <p:nvSpPr>
          <p:cNvPr id="118788" name="Rectangle 4"/>
          <p:cNvSpPr>
            <a:spLocks noChangeArrowheads="1"/>
          </p:cNvSpPr>
          <p:nvPr/>
        </p:nvSpPr>
        <p:spPr bwMode="auto">
          <a:xfrm>
            <a:off x="841375" y="3048000"/>
            <a:ext cx="502602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Virtual Lab – Any Networks</a:t>
            </a:r>
          </a:p>
        </p:txBody>
      </p:sp>
      <p:sp>
        <p:nvSpPr>
          <p:cNvPr id="118789" name="Rectangle 5"/>
          <p:cNvSpPr>
            <a:spLocks noChangeArrowheads="1"/>
          </p:cNvSpPr>
          <p:nvPr/>
        </p:nvSpPr>
        <p:spPr bwMode="auto">
          <a:xfrm>
            <a:off x="838200" y="3810000"/>
            <a:ext cx="2133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BGP lab</a:t>
            </a:r>
          </a:p>
        </p:txBody>
      </p:sp>
      <p:sp>
        <p:nvSpPr>
          <p:cNvPr id="118790" name="Rectangle 6"/>
          <p:cNvSpPr>
            <a:spLocks noChangeArrowheads="1"/>
          </p:cNvSpPr>
          <p:nvPr/>
        </p:nvSpPr>
        <p:spPr bwMode="auto">
          <a:xfrm>
            <a:off x="838200" y="4572000"/>
            <a:ext cx="5026025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Multicast lab</a:t>
            </a:r>
          </a:p>
        </p:txBody>
      </p:sp>
      <p:graphicFrame>
        <p:nvGraphicFramePr>
          <p:cNvPr id="118791" name="Object 7"/>
          <p:cNvGraphicFramePr>
            <a:graphicFrameLocks noChangeAspect="1"/>
          </p:cNvGraphicFramePr>
          <p:nvPr/>
        </p:nvGraphicFramePr>
        <p:xfrm>
          <a:off x="3429000" y="2362200"/>
          <a:ext cx="4648200" cy="4419600"/>
        </p:xfrm>
        <a:graphic>
          <a:graphicData uri="http://schemas.openxmlformats.org/presentationml/2006/ole">
            <p:oleObj spid="_x0000_s118791" name="Visio" r:id="rId3" imgW="7465701" imgH="7879464" progId="Visio.Drawing.11">
              <p:embed/>
            </p:oleObj>
          </a:graphicData>
        </a:graphic>
      </p:graphicFrame>
      <p:sp>
        <p:nvSpPr>
          <p:cNvPr id="118799" name="Rectangle 9"/>
          <p:cNvSpPr>
            <a:spLocks noChangeArrowheads="1"/>
          </p:cNvSpPr>
          <p:nvPr/>
        </p:nvSpPr>
        <p:spPr bwMode="auto">
          <a:xfrm>
            <a:off x="0" y="-223838"/>
            <a:ext cx="9144000" cy="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endParaRPr lang="he-IL"/>
          </a:p>
        </p:txBody>
      </p:sp>
      <p:graphicFrame>
        <p:nvGraphicFramePr>
          <p:cNvPr id="118792" name="Object 8"/>
          <p:cNvGraphicFramePr>
            <a:graphicFrameLocks noChangeAspect="1"/>
          </p:cNvGraphicFramePr>
          <p:nvPr/>
        </p:nvGraphicFramePr>
        <p:xfrm>
          <a:off x="3429000" y="2359025"/>
          <a:ext cx="4572000" cy="4422775"/>
        </p:xfrm>
        <a:graphic>
          <a:graphicData uri="http://schemas.openxmlformats.org/presentationml/2006/ole">
            <p:oleObj spid="_x0000_s118792" name="Visio" r:id="rId4" imgW="6802526" imgH="7774534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">
                                      <p:cBhvr rctx="IE">
                                        <p:cTn id="21" dur="indefinite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3" dur="indefinite"/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15"/>
                                      </p:to>
                                    </p:set>
                                    <p:animEffect filter="image" prLst="opacity: 0.15">
                                      <p:cBhvr rctx="IE">
                                        <p:cTn id="24" dur="indefinite"/>
                                        <p:tgtEl>
                                          <p:spTgt spid="118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0" dur="indefinite"/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1" dur="indefinite"/>
                                        <p:tgtEl>
                                          <p:spTgt spid="118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7" grpId="0" build="p"/>
      <p:bldP spid="118787" grpId="1" build="p"/>
      <p:bldP spid="118788" grpId="0"/>
      <p:bldP spid="118788" grpId="1"/>
      <p:bldP spid="118789" grpId="0"/>
      <p:bldP spid="118789" grpId="1"/>
      <p:bldP spid="11879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09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7C83C15-2409-4C5E-A7BF-3E735E086907}" type="slidenum">
              <a:rPr lang="he-IL" smtClean="0"/>
              <a:pPr/>
              <a:t>21</a:t>
            </a:fld>
            <a:endParaRPr lang="en-US" smtClean="0"/>
          </a:p>
        </p:txBody>
      </p:sp>
      <p:sp>
        <p:nvSpPr>
          <p:cNvPr id="11981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System Features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8305800" cy="4191000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en-US" sz="2400" smtClean="0"/>
              <a:t>Capacity – more than 200 virtual machines (15 NetLabs)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Flexibility – any network topology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Remote Access – anytime, anywhere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Simple Administration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Fast Failure Recovery - everyone can be a “root”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In class lab sessions</a:t>
            </a:r>
          </a:p>
          <a:p>
            <a:pPr eaLnBrk="1" hangingPunct="1">
              <a:lnSpc>
                <a:spcPct val="130000"/>
              </a:lnSpc>
            </a:pPr>
            <a:r>
              <a:rPr lang="en-US" sz="2400" smtClean="0"/>
              <a:t>Open Source/Freeware Software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Lab Implementation</a:t>
            </a:r>
          </a:p>
        </p:txBody>
      </p:sp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5715000" cy="4191000"/>
          </a:xfrm>
        </p:spPr>
        <p:txBody>
          <a:bodyPr/>
          <a:lstStyle/>
          <a:p>
            <a:r>
              <a:rPr lang="en-US" smtClean="0"/>
              <a:t>Equipment</a:t>
            </a:r>
          </a:p>
          <a:p>
            <a:pPr lvl="1"/>
            <a:r>
              <a:rPr lang="en-US" smtClean="0"/>
              <a:t>One Physical Server</a:t>
            </a:r>
          </a:p>
          <a:p>
            <a:r>
              <a:rPr lang="en-US" smtClean="0"/>
              <a:t>Staff</a:t>
            </a:r>
          </a:p>
          <a:p>
            <a:pPr lvl="1"/>
            <a:r>
              <a:rPr lang="en-US" smtClean="0"/>
              <a:t>Linux Specialist</a:t>
            </a:r>
          </a:p>
          <a:p>
            <a:pPr lvl="2"/>
            <a:r>
              <a:rPr lang="en-US" smtClean="0"/>
              <a:t>Install Linux, Xen, Virtual Machines</a:t>
            </a:r>
          </a:p>
          <a:p>
            <a:pPr lvl="1"/>
            <a:r>
              <a:rPr lang="en-US" smtClean="0"/>
              <a:t>Lab Administrator</a:t>
            </a:r>
          </a:p>
          <a:p>
            <a:pPr lvl="2"/>
            <a:r>
              <a:rPr lang="en-US" smtClean="0"/>
              <a:t>Basic Linux and Networks knowledge</a:t>
            </a:r>
          </a:p>
          <a:p>
            <a:pPr lvl="1"/>
            <a:r>
              <a:rPr lang="en-US" smtClean="0"/>
              <a:t>Lab Instructor</a:t>
            </a:r>
          </a:p>
          <a:p>
            <a:pPr lvl="2"/>
            <a:r>
              <a:rPr lang="en-US" smtClean="0"/>
              <a:t>Networking and Linux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6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7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262FAA2-F932-453E-B433-AE463BF18916}" type="slidenum">
              <a:rPr lang="he-IL" smtClean="0"/>
              <a:pPr/>
              <a:t>23</a:t>
            </a:fld>
            <a:endParaRPr lang="en-US" smtClean="0"/>
          </a:p>
        </p:txBody>
      </p:sp>
      <p:sp>
        <p:nvSpPr>
          <p:cNvPr id="1218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Conclusions &amp; Future Work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7693025" cy="4114800"/>
          </a:xfrm>
        </p:spPr>
        <p:txBody>
          <a:bodyPr/>
          <a:lstStyle/>
          <a:p>
            <a:pPr eaLnBrk="1" hangingPunct="1"/>
            <a:r>
              <a:rPr lang="en-US" smtClean="0"/>
              <a:t>Conclusions</a:t>
            </a:r>
          </a:p>
          <a:p>
            <a:pPr lvl="1" eaLnBrk="1" hangingPunct="1"/>
            <a:r>
              <a:rPr lang="en-US" smtClean="0"/>
              <a:t>Excellent students’ feedbacks </a:t>
            </a:r>
          </a:p>
          <a:p>
            <a:pPr lvl="1" eaLnBrk="1" hangingPunct="1"/>
            <a:r>
              <a:rPr lang="en-US" smtClean="0"/>
              <a:t>Almost full “hands on” lab</a:t>
            </a:r>
          </a:p>
          <a:p>
            <a:pPr lvl="1" eaLnBrk="1" hangingPunct="1"/>
            <a:r>
              <a:rPr lang="en-US" smtClean="0"/>
              <a:t>Saving cost, space, time and energy</a:t>
            </a:r>
          </a:p>
          <a:p>
            <a:pPr lvl="1" eaLnBrk="1" hangingPunct="1"/>
            <a:r>
              <a:rPr lang="en-US" smtClean="0"/>
              <a:t>Easy administration</a:t>
            </a:r>
          </a:p>
          <a:p>
            <a:pPr eaLnBrk="1" hangingPunct="1"/>
            <a:r>
              <a:rPr lang="en-US" smtClean="0"/>
              <a:t>Future work</a:t>
            </a:r>
          </a:p>
          <a:p>
            <a:pPr lvl="1" eaLnBrk="1" hangingPunct="1"/>
            <a:r>
              <a:rPr lang="en-US" smtClean="0"/>
              <a:t>Further experiments developing</a:t>
            </a:r>
          </a:p>
          <a:p>
            <a:pPr lvl="1" eaLnBrk="1" hangingPunct="1"/>
            <a:r>
              <a:rPr lang="en-US" smtClean="0"/>
              <a:t>Increase system capacity</a:t>
            </a:r>
          </a:p>
          <a:p>
            <a:pPr lvl="1" eaLnBrk="1" hangingPunct="1"/>
            <a:r>
              <a:rPr lang="en-US" smtClean="0"/>
              <a:t>Graphical interface to create topologies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1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D510E43-EA87-4D07-9ACC-4E015441259D}" type="slidenum">
              <a:rPr lang="he-IL" smtClean="0"/>
              <a:pPr/>
              <a:t>24</a:t>
            </a:fld>
            <a:endParaRPr lang="en-US" smtClean="0"/>
          </a:p>
        </p:txBody>
      </p:sp>
      <p:sp>
        <p:nvSpPr>
          <p:cNvPr id="122882" name="AutoShape 2"/>
          <p:cNvSpPr>
            <a:spLocks noGrp="1" noChangeArrowheads="1"/>
          </p:cNvSpPr>
          <p:nvPr>
            <p:ph type="title"/>
          </p:nvPr>
        </p:nvSpPr>
        <p:spPr>
          <a:xfrm>
            <a:off x="2819400" y="3505200"/>
            <a:ext cx="3733800" cy="1143000"/>
          </a:xfrm>
        </p:spPr>
        <p:txBody>
          <a:bodyPr/>
          <a:lstStyle/>
          <a:p>
            <a:pPr eaLnBrk="1" hangingPunct="1"/>
            <a:r>
              <a:rPr lang="en-US" sz="4000" smtClean="0"/>
              <a:t>Thank You!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5" name="Slide Number Placeholder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87A90D9-87C2-4EEE-BA4D-323CBAE13DC3}" type="slidenum">
              <a:rPr lang="he-IL" smtClean="0"/>
              <a:pPr/>
              <a:t>25</a:t>
            </a:fld>
            <a:endParaRPr lang="en-US" smtClean="0"/>
          </a:p>
        </p:txBody>
      </p:sp>
      <p:sp>
        <p:nvSpPr>
          <p:cNvPr id="12390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System Architecture</a:t>
            </a:r>
          </a:p>
        </p:txBody>
      </p:sp>
      <p:sp>
        <p:nvSpPr>
          <p:cNvPr id="1239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200" y="2362200"/>
            <a:ext cx="7693025" cy="4267200"/>
          </a:xfrm>
        </p:spPr>
        <p:txBody>
          <a:bodyPr/>
          <a:lstStyle/>
          <a:p>
            <a:pPr eaLnBrk="1" hangingPunct="1"/>
            <a:r>
              <a:rPr lang="en-US" sz="2400" smtClean="0"/>
              <a:t>Single HW server</a:t>
            </a:r>
          </a:p>
          <a:p>
            <a:pPr lvl="1" eaLnBrk="1" hangingPunct="1"/>
            <a:r>
              <a:rPr lang="en-US" sz="2000" smtClean="0"/>
              <a:t>Intel Xeon Quad Core CPU x 2</a:t>
            </a:r>
          </a:p>
          <a:p>
            <a:pPr lvl="1" eaLnBrk="1" hangingPunct="1"/>
            <a:r>
              <a:rPr lang="en-US" sz="2000" smtClean="0"/>
              <a:t>16 GB RAM</a:t>
            </a:r>
          </a:p>
          <a:p>
            <a:pPr lvl="1" eaLnBrk="1" hangingPunct="1"/>
            <a:r>
              <a:rPr lang="en-US" sz="2000" smtClean="0"/>
              <a:t>Hard Disks 250 GB x 4</a:t>
            </a:r>
          </a:p>
          <a:p>
            <a:pPr eaLnBrk="1" hangingPunct="1"/>
            <a:r>
              <a:rPr lang="en-US" sz="2400" smtClean="0"/>
              <a:t>Virtualization</a:t>
            </a:r>
          </a:p>
          <a:p>
            <a:pPr lvl="1" eaLnBrk="1" hangingPunct="1"/>
            <a:r>
              <a:rPr lang="en-US" sz="2000" smtClean="0"/>
              <a:t>Virtualization Platform - Xen</a:t>
            </a:r>
          </a:p>
          <a:p>
            <a:pPr lvl="1" eaLnBrk="1" hangingPunct="1"/>
            <a:r>
              <a:rPr lang="en-US" sz="2000" smtClean="0"/>
              <a:t>Hosting OS – Debian Linux 4.0</a:t>
            </a:r>
          </a:p>
          <a:p>
            <a:pPr lvl="1" eaLnBrk="1" hangingPunct="1"/>
            <a:r>
              <a:rPr lang="en-US" sz="2000" smtClean="0"/>
              <a:t>Guest OSs (Virtual Machines) – Debian Linux 4.0</a:t>
            </a:r>
          </a:p>
          <a:p>
            <a:pPr lvl="2" eaLnBrk="1" hangingPunct="1"/>
            <a:r>
              <a:rPr lang="en-US" sz="1800" smtClean="0"/>
              <a:t>64 MB RAM</a:t>
            </a:r>
          </a:p>
          <a:p>
            <a:pPr lvl="2" eaLnBrk="1" hangingPunct="1"/>
            <a:r>
              <a:rPr lang="en-US" sz="1800" smtClean="0"/>
              <a:t>Quagga Routing Suite</a:t>
            </a:r>
          </a:p>
          <a:p>
            <a:pPr lvl="2" eaLnBrk="1" hangingPunct="1"/>
            <a:r>
              <a:rPr lang="en-US" sz="1800" smtClean="0"/>
              <a:t>Packet Tracing Software: Tcpdump, Wireshark</a:t>
            </a:r>
          </a:p>
          <a:p>
            <a:pPr lvl="1" eaLnBrk="1" hangingPunct="1"/>
            <a:endParaRPr lang="en-US" sz="2000" smtClean="0"/>
          </a:p>
          <a:p>
            <a:pPr lvl="1" eaLnBrk="1" hangingPunct="1">
              <a:buFontTx/>
              <a:buNone/>
            </a:pPr>
            <a:endParaRPr lang="en-US" sz="200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0" name="Slide Number Placeholder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0D8F148-7766-42F1-B2C9-8AE857B089A2}" type="slidenum">
              <a:rPr lang="he-IL" smtClean="0"/>
              <a:pPr/>
              <a:t>3</a:t>
            </a:fld>
            <a:endParaRPr lang="en-US" smtClean="0"/>
          </a:p>
        </p:txBody>
      </p:sp>
      <p:sp>
        <p:nvSpPr>
          <p:cNvPr id="512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Introduction</a:t>
            </a:r>
          </a:p>
        </p:txBody>
      </p:sp>
      <p:sp>
        <p:nvSpPr>
          <p:cNvPr id="51223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838200" y="2362200"/>
            <a:ext cx="7696200" cy="1905000"/>
          </a:xfrm>
        </p:spPr>
        <p:txBody>
          <a:bodyPr/>
          <a:lstStyle/>
          <a:p>
            <a:pPr eaLnBrk="1" hangingPunct="1"/>
            <a:r>
              <a:rPr lang="en-US" smtClean="0"/>
              <a:t>The need for computer networks lab</a:t>
            </a:r>
          </a:p>
          <a:p>
            <a:pPr lvl="1" eaLnBrk="1" hangingPunct="1"/>
            <a:r>
              <a:rPr lang="en-US" smtClean="0"/>
              <a:t>Computer engineering</a:t>
            </a:r>
          </a:p>
          <a:p>
            <a:pPr lvl="1" eaLnBrk="1" hangingPunct="1"/>
            <a:r>
              <a:rPr lang="en-US" smtClean="0"/>
              <a:t>Electrical engineering</a:t>
            </a:r>
          </a:p>
          <a:p>
            <a:pPr lvl="1" eaLnBrk="1" hangingPunct="1"/>
            <a:r>
              <a:rPr lang="en-US" smtClean="0"/>
              <a:t>Communication systems engineering</a:t>
            </a:r>
          </a:p>
          <a:p>
            <a:pPr lvl="1" eaLnBrk="1" hangingPunct="1">
              <a:buFontTx/>
              <a:buNone/>
            </a:pPr>
            <a:endParaRPr lang="en-US" smtClean="0"/>
          </a:p>
        </p:txBody>
      </p:sp>
      <p:graphicFrame>
        <p:nvGraphicFramePr>
          <p:cNvPr id="51204" name="Object 4"/>
          <p:cNvGraphicFramePr>
            <a:graphicFrameLocks noChangeAspect="1"/>
          </p:cNvGraphicFramePr>
          <p:nvPr>
            <p:ph sz="half" idx="2"/>
          </p:nvPr>
        </p:nvGraphicFramePr>
        <p:xfrm>
          <a:off x="1677988" y="4289425"/>
          <a:ext cx="3765550" cy="1778000"/>
        </p:xfrm>
        <a:graphic>
          <a:graphicData uri="http://schemas.openxmlformats.org/presentationml/2006/ole">
            <p:oleObj spid="_x0000_s51204" name="Visio" r:id="rId4" imgW="7606800" imgH="3592080" progId="Visio.Drawing.11">
              <p:embed/>
            </p:oleObj>
          </a:graphicData>
        </a:graphic>
      </p:graphicFrame>
      <p:graphicFrame>
        <p:nvGraphicFramePr>
          <p:cNvPr id="51219" name="Object 19"/>
          <p:cNvGraphicFramePr>
            <a:graphicFrameLocks noChangeAspect="1"/>
          </p:cNvGraphicFramePr>
          <p:nvPr/>
        </p:nvGraphicFramePr>
        <p:xfrm>
          <a:off x="1905000" y="5105400"/>
          <a:ext cx="396875" cy="288925"/>
        </p:xfrm>
        <a:graphic>
          <a:graphicData uri="http://schemas.openxmlformats.org/presentationml/2006/ole">
            <p:oleObj spid="_x0000_s51219" name="Visio" r:id="rId5" imgW="397597" imgH="289718" progId="Visio.Drawing.11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0.01979 0.00138 C 0.05608 0.00555 0.09254 0.00995 0.11563 -0.00139 C 0.13872 -0.01274 0.14254 -0.06551 0.15834 -0.06667 C 0.17413 -0.06783 0.18195 -0.01968 0.21042 -0.00834 C 0.23889 0.003 0.32952 -0.00186 0.32917 0.00138 C 0.32882 0.00463 0.23594 0.00324 0.20834 0.01111 C 0.18073 0.01898 0.18038 0.04884 0.16354 0.04861 C 0.1467 0.04838 0.13455 0.01782 0.10729 0.00972 C 0.08004 0.00162 0.01719 0.00208 3.05556E-6 3.7037E-6 " pathEditMode="relative" ptsTypes="aaaaaaaaA">
                                      <p:cBhvr>
                                        <p:cTn id="6" dur="10000" fill="hold"/>
                                        <p:tgtEl>
                                          <p:spTgt spid="51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Working in Network Lab</a:t>
            </a:r>
          </a:p>
        </p:txBody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2362200"/>
            <a:ext cx="4267200" cy="43434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400" smtClean="0"/>
              <a:t>Assignment document</a:t>
            </a:r>
          </a:p>
          <a:p>
            <a:pPr lvl="1">
              <a:lnSpc>
                <a:spcPct val="90000"/>
              </a:lnSpc>
            </a:pPr>
            <a:r>
              <a:rPr lang="en-US" sz="2000" smtClean="0"/>
              <a:t>Build network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sz="2000" smtClean="0"/>
          </a:p>
          <a:p>
            <a:pPr>
              <a:lnSpc>
                <a:spcPct val="90000"/>
              </a:lnSpc>
            </a:pPr>
            <a:r>
              <a:rPr lang="en-US" sz="2400" smtClean="0"/>
              <a:t>Configure devices</a:t>
            </a:r>
          </a:p>
          <a:p>
            <a:pPr lvl="1">
              <a:lnSpc>
                <a:spcPct val="90000"/>
              </a:lnSpc>
            </a:pPr>
            <a:r>
              <a:rPr lang="en-US" sz="2000" smtClean="0"/>
              <a:t>IP Addresses</a:t>
            </a:r>
          </a:p>
          <a:p>
            <a:pPr lvl="1">
              <a:lnSpc>
                <a:spcPct val="90000"/>
              </a:lnSpc>
            </a:pPr>
            <a:r>
              <a:rPr lang="en-US" sz="2000" smtClean="0"/>
              <a:t>Routing protocols</a:t>
            </a:r>
          </a:p>
          <a:p>
            <a:pPr lvl="1">
              <a:lnSpc>
                <a:spcPct val="90000"/>
              </a:lnSpc>
              <a:buFontTx/>
              <a:buNone/>
            </a:pPr>
            <a:endParaRPr lang="en-US" sz="2000" smtClean="0"/>
          </a:p>
          <a:p>
            <a:pPr>
              <a:lnSpc>
                <a:spcPct val="90000"/>
              </a:lnSpc>
            </a:pPr>
            <a:r>
              <a:rPr lang="en-US" sz="2400" smtClean="0"/>
              <a:t>Send messages</a:t>
            </a:r>
          </a:p>
          <a:p>
            <a:pPr>
              <a:lnSpc>
                <a:spcPct val="90000"/>
              </a:lnSpc>
              <a:buFont typeface="Wingdings" pitchFamily="2" charset="2"/>
              <a:buNone/>
            </a:pPr>
            <a:endParaRPr lang="en-US" sz="2400" smtClean="0"/>
          </a:p>
          <a:p>
            <a:pPr>
              <a:lnSpc>
                <a:spcPct val="90000"/>
              </a:lnSpc>
            </a:pPr>
            <a:r>
              <a:rPr lang="en-US" sz="2400" smtClean="0"/>
              <a:t>Capture messages </a:t>
            </a:r>
          </a:p>
          <a:p>
            <a:pPr>
              <a:lnSpc>
                <a:spcPct val="90000"/>
              </a:lnSpc>
            </a:pPr>
            <a:r>
              <a:rPr lang="en-US" sz="2400" smtClean="0"/>
              <a:t>Take measurements</a:t>
            </a:r>
          </a:p>
        </p:txBody>
      </p:sp>
      <p:pic>
        <p:nvPicPr>
          <p:cNvPr id="156676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62400" y="2935288"/>
            <a:ext cx="5029200" cy="3770312"/>
          </a:xfrm>
          <a:prstGeom prst="rect">
            <a:avLst/>
          </a:prstGeom>
          <a:noFill/>
          <a:ln w="3175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156677" name="Picture 5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886200" y="2819400"/>
            <a:ext cx="5181600" cy="3894138"/>
          </a:xfrm>
          <a:prstGeom prst="rect">
            <a:avLst/>
          </a:prstGeom>
          <a:noFill/>
        </p:spPr>
      </p:pic>
      <p:pic>
        <p:nvPicPr>
          <p:cNvPr id="156678" name="Picture 6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3886200" y="3673475"/>
            <a:ext cx="5181600" cy="3032125"/>
          </a:xfrm>
          <a:prstGeom prst="rect">
            <a:avLst/>
          </a:prstGeom>
          <a:noFill/>
        </p:spPr>
      </p:pic>
      <p:pic>
        <p:nvPicPr>
          <p:cNvPr id="156679" name="Picture 7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114800" y="2886075"/>
            <a:ext cx="4913313" cy="38195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4" dur="indefinite"/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5" dur="indefinite"/>
                                        <p:tgtEl>
                                          <p:spTgt spid="156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7" dur="indefinite"/>
                                        <p:tgtEl>
                                          <p:spTgt spid="15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28" dur="indefinite"/>
                                        <p:tgtEl>
                                          <p:spTgt spid="156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2" dur="indefinite"/>
                                        <p:tgtEl>
                                          <p:spTgt spid="156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3" dur="indefinite"/>
                                        <p:tgtEl>
                                          <p:spTgt spid="156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5" dur="indefinite"/>
                                        <p:tgtEl>
                                          <p:spTgt spid="15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6" dur="indefinite"/>
                                        <p:tgtEl>
                                          <p:spTgt spid="156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48" dur="indefinite"/>
                                        <p:tgtEl>
                                          <p:spTgt spid="156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49" dur="indefinite"/>
                                        <p:tgtEl>
                                          <p:spTgt spid="156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59" dur="indefinite"/>
                                        <p:tgtEl>
                                          <p:spTgt spid="156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60" dur="indefinite"/>
                                        <p:tgtEl>
                                          <p:spTgt spid="1566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6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6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Slide Number Placeholder 5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A318C212-D1AD-46F7-B10E-0FDE2346B556}" type="slidenum">
              <a:rPr lang="he-IL" sz="2600" b="1">
                <a:solidFill>
                  <a:schemeClr val="bg1"/>
                </a:solidFill>
              </a:rPr>
              <a:pPr/>
              <a:t>5</a:t>
            </a:fld>
            <a:endParaRPr lang="en-US" sz="2600" b="1">
              <a:solidFill>
                <a:schemeClr val="bg1"/>
              </a:solidFill>
            </a:endParaRPr>
          </a:p>
        </p:txBody>
      </p:sp>
      <p:sp>
        <p:nvSpPr>
          <p:cNvPr id="147459" name="AutoShap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Related Work</a:t>
            </a:r>
          </a:p>
        </p:txBody>
      </p:sp>
      <p:sp>
        <p:nvSpPr>
          <p:cNvPr id="147460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362200"/>
            <a:ext cx="3429000" cy="533400"/>
          </a:xfrm>
        </p:spPr>
        <p:txBody>
          <a:bodyPr/>
          <a:lstStyle/>
          <a:p>
            <a:pPr eaLnBrk="1" hangingPunct="1"/>
            <a:r>
              <a:rPr lang="en-US" smtClean="0"/>
              <a:t>Physical (real) lab</a:t>
            </a:r>
          </a:p>
        </p:txBody>
      </p:sp>
      <p:sp>
        <p:nvSpPr>
          <p:cNvPr id="147461" name="Rectangle 3"/>
          <p:cNvSpPr>
            <a:spLocks noChangeArrowheads="1"/>
          </p:cNvSpPr>
          <p:nvPr/>
        </p:nvSpPr>
        <p:spPr bwMode="auto">
          <a:xfrm>
            <a:off x="838200" y="32004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Simulation</a:t>
            </a:r>
          </a:p>
        </p:txBody>
      </p:sp>
      <p:sp>
        <p:nvSpPr>
          <p:cNvPr id="147462" name="Rectangle 3"/>
          <p:cNvSpPr>
            <a:spLocks noChangeArrowheads="1"/>
          </p:cNvSpPr>
          <p:nvPr/>
        </p:nvSpPr>
        <p:spPr bwMode="auto">
          <a:xfrm>
            <a:off x="838200" y="4876800"/>
            <a:ext cx="7620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Virtualization (MLN, VMware, Virtual PC)</a:t>
            </a:r>
          </a:p>
        </p:txBody>
      </p:sp>
      <p:sp>
        <p:nvSpPr>
          <p:cNvPr id="147463" name="Rectangle 3"/>
          <p:cNvSpPr>
            <a:spLocks noChangeArrowheads="1"/>
          </p:cNvSpPr>
          <p:nvPr/>
        </p:nvSpPr>
        <p:spPr bwMode="auto">
          <a:xfrm>
            <a:off x="838200" y="4038600"/>
            <a:ext cx="1981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Emulabs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7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47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47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4746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47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4746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47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47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1474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460" grpId="0" build="p"/>
      <p:bldP spid="147460" grpId="1" build="p"/>
      <p:bldP spid="147461" grpId="0"/>
      <p:bldP spid="147462" grpId="0"/>
      <p:bldP spid="14746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Slide Number Placeholder 5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36D08022-BADA-4336-8F92-FF1D049CFCBB}" type="slidenum">
              <a:rPr lang="he-IL" sz="2600" b="1">
                <a:solidFill>
                  <a:schemeClr val="bg1"/>
                </a:solidFill>
              </a:rPr>
              <a:pPr/>
              <a:t>6</a:t>
            </a:fld>
            <a:endParaRPr lang="en-US" sz="2600" b="1">
              <a:solidFill>
                <a:schemeClr val="bg1"/>
              </a:solidFill>
            </a:endParaRPr>
          </a:p>
        </p:txBody>
      </p:sp>
      <p:pic>
        <p:nvPicPr>
          <p:cNvPr id="148483" name="Picture 4" descr="real_netlab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71800" y="2484438"/>
            <a:ext cx="4953000" cy="40687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252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362200"/>
            <a:ext cx="3124200" cy="3724275"/>
          </a:xfrm>
        </p:spPr>
        <p:txBody>
          <a:bodyPr/>
          <a:lstStyle/>
          <a:p>
            <a:pPr eaLnBrk="1" hangingPunct="1">
              <a:tabLst>
                <a:tab pos="4752975" algn="l"/>
              </a:tabLst>
            </a:pPr>
            <a:r>
              <a:rPr lang="en-US" smtClean="0"/>
              <a:t>Pros: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Real equipment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“Hands on”</a:t>
            </a:r>
          </a:p>
          <a:p>
            <a:pPr eaLnBrk="1" hangingPunct="1">
              <a:tabLst>
                <a:tab pos="4752975" algn="l"/>
              </a:tabLst>
            </a:pPr>
            <a:r>
              <a:rPr lang="en-US" smtClean="0"/>
              <a:t>Cons: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Cost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Space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Time</a:t>
            </a:r>
          </a:p>
          <a:p>
            <a:pPr lvl="1" eaLnBrk="1" hangingPunct="1">
              <a:tabLst>
                <a:tab pos="4752975" algn="l"/>
              </a:tabLst>
            </a:pPr>
            <a:r>
              <a:rPr lang="en-US" smtClean="0"/>
              <a:t>Energy</a:t>
            </a:r>
          </a:p>
        </p:txBody>
      </p:sp>
      <p:sp>
        <p:nvSpPr>
          <p:cNvPr id="148485" name="AutoShape 2"/>
          <p:cNvSpPr>
            <a:spLocks noChangeArrowheads="1"/>
          </p:cNvSpPr>
          <p:nvPr/>
        </p:nvSpPr>
        <p:spPr bwMode="auto">
          <a:xfrm>
            <a:off x="762000" y="762000"/>
            <a:ext cx="7924800" cy="1143000"/>
          </a:xfrm>
          <a:prstGeom prst="roundRect">
            <a:avLst>
              <a:gd name="adj" fmla="val 21667"/>
            </a:avLst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600" b="1">
                <a:solidFill>
                  <a:schemeClr val="tx2"/>
                </a:solidFill>
              </a:rPr>
              <a:t>Physical (real) laboratory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Slide Number Placeholder 5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2169143C-C3C8-46E1-B65A-D60AD668DCC6}" type="slidenum">
              <a:rPr lang="he-IL" sz="2600" b="1">
                <a:solidFill>
                  <a:schemeClr val="bg1"/>
                </a:solidFill>
              </a:rPr>
              <a:pPr/>
              <a:t>7</a:t>
            </a:fld>
            <a:endParaRPr lang="en-US" sz="2600" b="1">
              <a:solidFill>
                <a:schemeClr val="bg1"/>
              </a:solidFill>
            </a:endParaRPr>
          </a:p>
        </p:txBody>
      </p:sp>
      <p:sp>
        <p:nvSpPr>
          <p:cNvPr id="149507" name="AutoShap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Related Work</a:t>
            </a:r>
          </a:p>
        </p:txBody>
      </p:sp>
      <p:sp>
        <p:nvSpPr>
          <p:cNvPr id="149508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362200"/>
            <a:ext cx="3429000" cy="533400"/>
          </a:xfrm>
        </p:spPr>
        <p:txBody>
          <a:bodyPr/>
          <a:lstStyle/>
          <a:p>
            <a:pPr eaLnBrk="1" hangingPunct="1"/>
            <a:r>
              <a:rPr lang="en-US" smtClean="0"/>
              <a:t>Physical (real) lab</a:t>
            </a:r>
          </a:p>
        </p:txBody>
      </p:sp>
      <p:sp>
        <p:nvSpPr>
          <p:cNvPr id="149509" name="Rectangle 3"/>
          <p:cNvSpPr>
            <a:spLocks noChangeArrowheads="1"/>
          </p:cNvSpPr>
          <p:nvPr/>
        </p:nvSpPr>
        <p:spPr bwMode="auto">
          <a:xfrm>
            <a:off x="838200" y="32004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Simulation</a:t>
            </a:r>
          </a:p>
        </p:txBody>
      </p:sp>
      <p:sp>
        <p:nvSpPr>
          <p:cNvPr id="149510" name="Rectangle 3"/>
          <p:cNvSpPr>
            <a:spLocks noChangeArrowheads="1"/>
          </p:cNvSpPr>
          <p:nvPr/>
        </p:nvSpPr>
        <p:spPr bwMode="auto">
          <a:xfrm>
            <a:off x="838200" y="4724400"/>
            <a:ext cx="7620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Virtualization (MLN, VMware, Virtual PC)</a:t>
            </a:r>
          </a:p>
        </p:txBody>
      </p:sp>
      <p:sp>
        <p:nvSpPr>
          <p:cNvPr id="149511" name="Rectangle 3"/>
          <p:cNvSpPr>
            <a:spLocks noChangeArrowheads="1"/>
          </p:cNvSpPr>
          <p:nvPr/>
        </p:nvSpPr>
        <p:spPr bwMode="auto">
          <a:xfrm>
            <a:off x="838200" y="3962400"/>
            <a:ext cx="1981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Emulabs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495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495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49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4951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49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495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49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4950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149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508" grpId="0" build="p"/>
      <p:bldP spid="149509" grpId="0"/>
      <p:bldP spid="149509" grpId="1"/>
      <p:bldP spid="149510" grpId="0"/>
      <p:bldP spid="1495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Slide Number Placeholder 5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E1C55849-8085-4AE7-993F-569F69157001}" type="slidenum">
              <a:rPr lang="he-IL" sz="2600" b="1">
                <a:solidFill>
                  <a:schemeClr val="bg1"/>
                </a:solidFill>
              </a:rPr>
              <a:pPr/>
              <a:t>8</a:t>
            </a:fld>
            <a:endParaRPr lang="en-US" sz="2600" b="1">
              <a:solidFill>
                <a:schemeClr val="bg1"/>
              </a:solidFill>
            </a:endParaRP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362200"/>
            <a:ext cx="4953000" cy="41148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smtClean="0"/>
              <a:t>Pros: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Scalable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Cost effective</a:t>
            </a:r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en-US" smtClean="0"/>
          </a:p>
          <a:p>
            <a:pPr eaLnBrk="1" hangingPunct="1">
              <a:lnSpc>
                <a:spcPct val="90000"/>
              </a:lnSpc>
              <a:buFont typeface="Wingdings" pitchFamily="2" charset="2"/>
              <a:buNone/>
            </a:pPr>
            <a:endParaRPr lang="en-US" smtClean="0"/>
          </a:p>
          <a:p>
            <a:pPr eaLnBrk="1" hangingPunct="1">
              <a:lnSpc>
                <a:spcPct val="90000"/>
              </a:lnSpc>
            </a:pPr>
            <a:r>
              <a:rPr lang="en-US" smtClean="0"/>
              <a:t>Cons: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Not a real equipment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Not a “hands on”</a:t>
            </a:r>
          </a:p>
          <a:p>
            <a:pPr lvl="1" eaLnBrk="1" hangingPunct="1">
              <a:lnSpc>
                <a:spcPct val="90000"/>
              </a:lnSpc>
            </a:pPr>
            <a:r>
              <a:rPr lang="en-US" smtClean="0"/>
              <a:t>Simulation tools are complex</a:t>
            </a:r>
          </a:p>
        </p:txBody>
      </p:sp>
      <p:pic>
        <p:nvPicPr>
          <p:cNvPr id="150532" name="Picture 4" descr="omnet_network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89500" y="2438400"/>
            <a:ext cx="3644900" cy="3167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0533" name="AutoShape 2"/>
          <p:cNvSpPr>
            <a:spLocks noChangeArrowheads="1"/>
          </p:cNvSpPr>
          <p:nvPr/>
        </p:nvSpPr>
        <p:spPr bwMode="auto">
          <a:xfrm>
            <a:off x="762000" y="762000"/>
            <a:ext cx="6477000" cy="1143000"/>
          </a:xfrm>
          <a:prstGeom prst="roundRect">
            <a:avLst>
              <a:gd name="adj" fmla="val 21667"/>
            </a:avLst>
          </a:prstGeom>
          <a:noFill/>
          <a:ln w="9525">
            <a:noFill/>
            <a:round/>
            <a:headEnd/>
            <a:tailEnd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600" b="1">
                <a:solidFill>
                  <a:schemeClr val="tx2"/>
                </a:solidFill>
              </a:rPr>
              <a:t>Simulation (NS2, OPNET…)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27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Slide Number Placeholder 5"/>
          <p:cNvSpPr txBox="1">
            <a:spLocks noGrp="1"/>
          </p:cNvSpPr>
          <p:nvPr/>
        </p:nvSpPr>
        <p:spPr bwMode="auto">
          <a:xfrm>
            <a:off x="84138" y="6242050"/>
            <a:ext cx="587375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 anchorCtr="1"/>
          <a:lstStyle/>
          <a:p>
            <a:fld id="{F8F147E8-EF69-4713-A991-64AE95EB2413}" type="slidenum">
              <a:rPr lang="he-IL" sz="2600" b="1">
                <a:solidFill>
                  <a:schemeClr val="bg1"/>
                </a:solidFill>
              </a:rPr>
              <a:pPr/>
              <a:t>9</a:t>
            </a:fld>
            <a:endParaRPr lang="en-US" sz="2600" b="1">
              <a:solidFill>
                <a:schemeClr val="bg1"/>
              </a:solidFill>
            </a:endParaRPr>
          </a:p>
        </p:txBody>
      </p:sp>
      <p:sp>
        <p:nvSpPr>
          <p:cNvPr id="151555" name="AutoShape 2"/>
          <p:cNvSpPr>
            <a:spLocks noGrp="1" noChangeArrowheads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Related Work</a:t>
            </a:r>
          </a:p>
        </p:txBody>
      </p:sp>
      <p:sp>
        <p:nvSpPr>
          <p:cNvPr id="151556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2362200"/>
            <a:ext cx="3429000" cy="533400"/>
          </a:xfrm>
        </p:spPr>
        <p:txBody>
          <a:bodyPr/>
          <a:lstStyle/>
          <a:p>
            <a:pPr eaLnBrk="1" hangingPunct="1"/>
            <a:r>
              <a:rPr lang="en-US" smtClean="0"/>
              <a:t>Physical (real) lab</a:t>
            </a:r>
          </a:p>
        </p:txBody>
      </p:sp>
      <p:pic>
        <p:nvPicPr>
          <p:cNvPr id="151557" name="Picture 4" descr="pc3k-front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800600" y="2430463"/>
            <a:ext cx="2819400" cy="229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1558" name="Rectangle 3"/>
          <p:cNvSpPr>
            <a:spLocks noChangeArrowheads="1"/>
          </p:cNvSpPr>
          <p:nvPr/>
        </p:nvSpPr>
        <p:spPr bwMode="auto">
          <a:xfrm>
            <a:off x="838200" y="32004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Simulation</a:t>
            </a:r>
          </a:p>
        </p:txBody>
      </p:sp>
      <p:sp>
        <p:nvSpPr>
          <p:cNvPr id="151559" name="Rectangle 3"/>
          <p:cNvSpPr>
            <a:spLocks noChangeArrowheads="1"/>
          </p:cNvSpPr>
          <p:nvPr/>
        </p:nvSpPr>
        <p:spPr bwMode="auto">
          <a:xfrm>
            <a:off x="838200" y="4876800"/>
            <a:ext cx="7620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Virtualization (MLN, VMware, Virtual PC)</a:t>
            </a:r>
          </a:p>
        </p:txBody>
      </p:sp>
      <p:sp>
        <p:nvSpPr>
          <p:cNvPr id="151560" name="Rectangle 3"/>
          <p:cNvSpPr>
            <a:spLocks noChangeArrowheads="1"/>
          </p:cNvSpPr>
          <p:nvPr/>
        </p:nvSpPr>
        <p:spPr bwMode="auto">
          <a:xfrm>
            <a:off x="838200" y="4038600"/>
            <a:ext cx="1981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Char char="l"/>
            </a:pPr>
            <a:r>
              <a:rPr lang="en-US" sz="2800"/>
              <a:t>Emulabs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6" dur="indefinite"/>
                                        <p:tgtEl>
                                          <p:spTgt spid="1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7" dur="indefinite"/>
                                        <p:tgtEl>
                                          <p:spTgt spid="1515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9" dur="indefinite"/>
                                        <p:tgtEl>
                                          <p:spTgt spid="15155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0" dur="indefinite"/>
                                        <p:tgtEl>
                                          <p:spTgt spid="151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2" dur="indefinite"/>
                                        <p:tgtEl>
                                          <p:spTgt spid="1515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3" dur="indefinite"/>
                                        <p:tgtEl>
                                          <p:spTgt spid="15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15" dur="indefinite"/>
                                        <p:tgtEl>
                                          <p:spTgt spid="1515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16" dur="indefinite"/>
                                        <p:tgtEl>
                                          <p:spTgt spid="15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0" dur="indefinite"/>
                                        <p:tgtEl>
                                          <p:spTgt spid="1515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21" dur="indefinite"/>
                                        <p:tgtEl>
                                          <p:spTgt spid="15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1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29" dur="indefinite"/>
                                        <p:tgtEl>
                                          <p:spTgt spid="15155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1"/>
                                      </p:to>
                                    </p:set>
                                    <p:animEffect filter="image" prLst="opacity: 1">
                                      <p:cBhvr rctx="IE">
                                        <p:cTn id="30" dur="indefinite"/>
                                        <p:tgtEl>
                                          <p:spTgt spid="15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mph" presetSubtype="0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34" dur="indefinite"/>
                                        <p:tgtEl>
                                          <p:spTgt spid="15156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25"/>
                                      </p:to>
                                    </p:set>
                                    <p:animEffect filter="image" prLst="opacity: 0.25">
                                      <p:cBhvr rctx="IE">
                                        <p:cTn id="35" dur="indefinite"/>
                                        <p:tgtEl>
                                          <p:spTgt spid="15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1556" grpId="0" build="p"/>
      <p:bldP spid="151558" grpId="0"/>
      <p:bldP spid="151559" grpId="0"/>
      <p:bldP spid="151559" grpId="1"/>
      <p:bldP spid="151560" grpId="0"/>
      <p:bldP spid="151560" grpId="1"/>
      <p:bldP spid="151560" grpId="2"/>
    </p:bldLst>
  </p:timing>
</p:sld>
</file>

<file path=ppt/theme/theme1.xml><?xml version="1.0" encoding="utf-8"?>
<a:theme xmlns:a="http://schemas.openxmlformats.org/drawingml/2006/main" name="Capsules">
  <a:themeElements>
    <a:clrScheme name="Capsules 1">
      <a:dk1>
        <a:srgbClr val="003366"/>
      </a:dk1>
      <a:lt1>
        <a:srgbClr val="FFFFFF"/>
      </a:lt1>
      <a:dk2>
        <a:srgbClr val="006666"/>
      </a:dk2>
      <a:lt2>
        <a:srgbClr val="666699"/>
      </a:lt2>
      <a:accent1>
        <a:srgbClr val="33CCCC"/>
      </a:accent1>
      <a:accent2>
        <a:srgbClr val="99CC99"/>
      </a:accent2>
      <a:accent3>
        <a:srgbClr val="FFFFFF"/>
      </a:accent3>
      <a:accent4>
        <a:srgbClr val="002A56"/>
      </a:accent4>
      <a:accent5>
        <a:srgbClr val="ADE2E2"/>
      </a:accent5>
      <a:accent6>
        <a:srgbClr val="8AB98A"/>
      </a:accent6>
      <a:hlink>
        <a:srgbClr val="003366"/>
      </a:hlink>
      <a:folHlink>
        <a:srgbClr val="CC99FF"/>
      </a:folHlink>
    </a:clrScheme>
    <a:fontScheme name="Capsules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75000"/>
          <a:buFont typeface="Wingdings" pitchFamily="2" charset="2"/>
          <a:buChar char="l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FFFFFF"/>
        </a:solidFill>
        <a:ln w="9525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342900" marR="0" indent="-342900" algn="ctr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tx1"/>
          </a:buClr>
          <a:buSzPct val="75000"/>
          <a:buFont typeface="Wingdings" pitchFamily="2" charset="2"/>
          <a:buChar char="l"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cs typeface="Arial" charset="0"/>
          </a:defRPr>
        </a:defPPr>
      </a:lstStyle>
    </a:lnDef>
  </a:objectDefaults>
  <a:extraClrSchemeLst>
    <a:extraClrScheme>
      <a:clrScheme name="Capsule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apsule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apsule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Capsules</Template>
  <TotalTime>3314</TotalTime>
  <Words>704</Words>
  <Application>Microsoft PowerPoint</Application>
  <PresentationFormat>On-screen Show (4:3)</PresentationFormat>
  <Paragraphs>217</Paragraphs>
  <Slides>25</Slides>
  <Notes>4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Design Template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Wingdings</vt:lpstr>
      <vt:lpstr>Times New Roman</vt:lpstr>
      <vt:lpstr>Capsules</vt:lpstr>
      <vt:lpstr>Capsules</vt:lpstr>
      <vt:lpstr>Visio</vt:lpstr>
      <vt:lpstr>Microsoft Visio Drawing</vt:lpstr>
      <vt:lpstr>MASTERING (VIRTUAL) NETWORKS A Case Study of Virtualizing Internet Lab</vt:lpstr>
      <vt:lpstr>Agenda</vt:lpstr>
      <vt:lpstr>Introduction</vt:lpstr>
      <vt:lpstr>Working in Network Lab</vt:lpstr>
      <vt:lpstr>Related Work</vt:lpstr>
      <vt:lpstr>Slide 6</vt:lpstr>
      <vt:lpstr>Related Work</vt:lpstr>
      <vt:lpstr>Slide 8</vt:lpstr>
      <vt:lpstr>Related Work</vt:lpstr>
      <vt:lpstr>Virtualization</vt:lpstr>
      <vt:lpstr>Virtualization Benefits</vt:lpstr>
      <vt:lpstr>Virtual Lab Design</vt:lpstr>
      <vt:lpstr>Virtual Lab Design</vt:lpstr>
      <vt:lpstr>Students’ Perspective</vt:lpstr>
      <vt:lpstr>Students’ Perspective</vt:lpstr>
      <vt:lpstr>Students’ Perspective</vt:lpstr>
      <vt:lpstr>Students’ Perspective</vt:lpstr>
      <vt:lpstr>Students’ Perspective</vt:lpstr>
      <vt:lpstr>Administrator’s Perspective</vt:lpstr>
      <vt:lpstr>Extended Topologies</vt:lpstr>
      <vt:lpstr>System Features</vt:lpstr>
      <vt:lpstr>Lab Implementation</vt:lpstr>
      <vt:lpstr>Conclusions &amp; Future Work</vt:lpstr>
      <vt:lpstr>Thank You!</vt:lpstr>
      <vt:lpstr>System Architecture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 </cp:lastModifiedBy>
  <cp:revision>133</cp:revision>
  <cp:lastPrinted>1601-01-01T00:00:00Z</cp:lastPrinted>
  <dcterms:created xsi:type="dcterms:W3CDTF">1601-01-01T00:00:00Z</dcterms:created>
  <dcterms:modified xsi:type="dcterms:W3CDTF">2009-03-23T16:33:28Z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